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773" r:id="rId4"/>
  </p:sldMasterIdLst>
  <p:notesMasterIdLst>
    <p:notesMasterId r:id="rId61"/>
  </p:notesMasterIdLst>
  <p:handoutMasterIdLst>
    <p:handoutMasterId r:id="rId62"/>
  </p:handoutMasterIdLst>
  <p:sldIdLst>
    <p:sldId id="327" r:id="rId5"/>
    <p:sldId id="332" r:id="rId6"/>
    <p:sldId id="329" r:id="rId7"/>
    <p:sldId id="328" r:id="rId8"/>
    <p:sldId id="322" r:id="rId9"/>
    <p:sldId id="336" r:id="rId10"/>
    <p:sldId id="333" r:id="rId11"/>
    <p:sldId id="294" r:id="rId12"/>
    <p:sldId id="352" r:id="rId13"/>
    <p:sldId id="274" r:id="rId14"/>
    <p:sldId id="351" r:id="rId15"/>
    <p:sldId id="334" r:id="rId16"/>
    <p:sldId id="335" r:id="rId17"/>
    <p:sldId id="353" r:id="rId18"/>
    <p:sldId id="302" r:id="rId19"/>
    <p:sldId id="290" r:id="rId20"/>
    <p:sldId id="354" r:id="rId21"/>
    <p:sldId id="345" r:id="rId22"/>
    <p:sldId id="346" r:id="rId23"/>
    <p:sldId id="347" r:id="rId24"/>
    <p:sldId id="331" r:id="rId25"/>
    <p:sldId id="338" r:id="rId26"/>
    <p:sldId id="384" r:id="rId27"/>
    <p:sldId id="396" r:id="rId28"/>
    <p:sldId id="339" r:id="rId29"/>
    <p:sldId id="349" r:id="rId30"/>
    <p:sldId id="340" r:id="rId31"/>
    <p:sldId id="348" r:id="rId32"/>
    <p:sldId id="350" r:id="rId33"/>
    <p:sldId id="387" r:id="rId34"/>
    <p:sldId id="357" r:id="rId35"/>
    <p:sldId id="368" r:id="rId36"/>
    <p:sldId id="370" r:id="rId37"/>
    <p:sldId id="371" r:id="rId38"/>
    <p:sldId id="372" r:id="rId39"/>
    <p:sldId id="373" r:id="rId40"/>
    <p:sldId id="374" r:id="rId41"/>
    <p:sldId id="375" r:id="rId42"/>
    <p:sldId id="376" r:id="rId43"/>
    <p:sldId id="377" r:id="rId44"/>
    <p:sldId id="369" r:id="rId45"/>
    <p:sldId id="393" r:id="rId46"/>
    <p:sldId id="385" r:id="rId47"/>
    <p:sldId id="388" r:id="rId48"/>
    <p:sldId id="390" r:id="rId49"/>
    <p:sldId id="391" r:id="rId50"/>
    <p:sldId id="392" r:id="rId51"/>
    <p:sldId id="344" r:id="rId52"/>
    <p:sldId id="378" r:id="rId53"/>
    <p:sldId id="356" r:id="rId54"/>
    <p:sldId id="361" r:id="rId55"/>
    <p:sldId id="360" r:id="rId56"/>
    <p:sldId id="380" r:id="rId57"/>
    <p:sldId id="381" r:id="rId58"/>
    <p:sldId id="382" r:id="rId59"/>
    <p:sldId id="362" r:id="rId6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747" autoAdjust="0"/>
    <p:restoredTop sz="89709" autoAdjust="0"/>
  </p:normalViewPr>
  <p:slideViewPr>
    <p:cSldViewPr snapToGrid="0" snapToObjects="1">
      <p:cViewPr varScale="1">
        <p:scale>
          <a:sx n="82" d="100"/>
          <a:sy n="82" d="100"/>
        </p:scale>
        <p:origin x="114" y="504"/>
      </p:cViewPr>
      <p:guideLst/>
    </p:cSldViewPr>
  </p:slideViewPr>
  <p:outlineViewPr>
    <p:cViewPr>
      <p:scale>
        <a:sx n="33" d="100"/>
        <a:sy n="33" d="100"/>
      </p:scale>
      <p:origin x="0" y="-32530"/>
    </p:cViewPr>
  </p:outlineViewPr>
  <p:notesTextViewPr>
    <p:cViewPr>
      <p:scale>
        <a:sx n="1" d="1"/>
        <a:sy n="1" d="1"/>
      </p:scale>
      <p:origin x="0" y="0"/>
    </p:cViewPr>
  </p:notesTextViewPr>
  <p:sorterViewPr>
    <p:cViewPr>
      <p:scale>
        <a:sx n="80" d="100"/>
        <a:sy n="80" d="100"/>
      </p:scale>
      <p:origin x="0" y="-11386"/>
    </p:cViewPr>
  </p:sorterViewPr>
  <p:notesViewPr>
    <p:cSldViewPr snapToGrid="0" snapToObjects="1">
      <p:cViewPr varScale="1">
        <p:scale>
          <a:sx n="68" d="100"/>
          <a:sy n="68" d="100"/>
        </p:scale>
        <p:origin x="2491" y="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4BB8191-958F-4CFC-9558-0DB7686737AF}" type="datetimeFigureOut">
              <a:rPr lang="en-US" smtClean="0"/>
              <a:t>6/19/2017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DA9C015-14A4-42A5-83D1-74C2A6277781}" type="slidenum">
              <a:rPr lang="en-US" smtClean="0"/>
              <a:t>‹#›</a:t>
            </a:fld>
            <a:endParaRPr lang="en-US"/>
          </a:p>
        </p:txBody>
      </p:sp>
    </p:spTree>
    <p:extLst>
      <p:ext uri="{BB962C8B-B14F-4D97-AF65-F5344CB8AC3E}">
        <p14:creationId xmlns:p14="http://schemas.microsoft.com/office/powerpoint/2010/main" val="3809076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4520427-551B-BA4E-938A-992FD6D5D30E}" type="datetimeFigureOut">
              <a:rPr lang="en-US" smtClean="0"/>
              <a:t>6/19/2017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30FC0A8-263C-534B-A501-C0ABB75F2706}" type="slidenum">
              <a:rPr lang="en-US" smtClean="0"/>
              <a:t>‹#›</a:t>
            </a:fld>
            <a:endParaRPr lang="en-US"/>
          </a:p>
        </p:txBody>
      </p:sp>
    </p:spTree>
    <p:extLst>
      <p:ext uri="{BB962C8B-B14F-4D97-AF65-F5344CB8AC3E}">
        <p14:creationId xmlns:p14="http://schemas.microsoft.com/office/powerpoint/2010/main" val="1903061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3" Type="http://schemas.openxmlformats.org/officeDocument/2006/relationships/hyperlink" Target="http://resultsaccountability.com/" TargetMode="External"/><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1</a:t>
            </a:fld>
            <a:endParaRPr lang="en-US"/>
          </a:p>
        </p:txBody>
      </p:sp>
    </p:spTree>
    <p:extLst>
      <p:ext uri="{BB962C8B-B14F-4D97-AF65-F5344CB8AC3E}">
        <p14:creationId xmlns:p14="http://schemas.microsoft.com/office/powerpoint/2010/main" val="1424423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10</a:t>
            </a:fld>
            <a:endParaRPr lang="en-US"/>
          </a:p>
        </p:txBody>
      </p:sp>
    </p:spTree>
    <p:extLst>
      <p:ext uri="{BB962C8B-B14F-4D97-AF65-F5344CB8AC3E}">
        <p14:creationId xmlns:p14="http://schemas.microsoft.com/office/powerpoint/2010/main" val="2811467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11</a:t>
            </a:fld>
            <a:endParaRPr lang="en-US"/>
          </a:p>
        </p:txBody>
      </p:sp>
    </p:spTree>
    <p:extLst>
      <p:ext uri="{BB962C8B-B14F-4D97-AF65-F5344CB8AC3E}">
        <p14:creationId xmlns:p14="http://schemas.microsoft.com/office/powerpoint/2010/main" val="2145126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Minnesota’s</a:t>
            </a:r>
            <a:r>
              <a:rPr lang="en-US" baseline="0" dirty="0" smtClean="0"/>
              <a:t> CCBHC must meet not only the federal standards, but Minnesota-specific standards. The 6 pilot sites had these services in place initially or worked during the planning phase to bring up these services. </a:t>
            </a:r>
          </a:p>
          <a:p>
            <a:endParaRPr lang="en-US" dirty="0" smtClean="0"/>
          </a:p>
          <a:p>
            <a:r>
              <a:rPr lang="en-US" b="1" dirty="0" smtClean="0"/>
              <a:t>Opportunity: </a:t>
            </a:r>
            <a:r>
              <a:rPr lang="en-US" dirty="0" smtClean="0"/>
              <a:t>The</a:t>
            </a:r>
            <a:r>
              <a:rPr lang="en-US" baseline="0" dirty="0" smtClean="0"/>
              <a:t> demonstration is an opportunity to </a:t>
            </a:r>
            <a:r>
              <a:rPr lang="en-US" u="sng" baseline="0" dirty="0" smtClean="0"/>
              <a:t>identify overlapping and duplicative program standards to create variances in existing standards during the demonstration period</a:t>
            </a:r>
            <a:r>
              <a:rPr lang="en-US" baseline="0" dirty="0" smtClean="0"/>
              <a:t>. </a:t>
            </a:r>
          </a:p>
          <a:p>
            <a:endParaRPr lang="en-US" b="1" baseline="0" dirty="0" smtClean="0"/>
          </a:p>
          <a:p>
            <a:r>
              <a:rPr lang="en-US" b="1" baseline="0" dirty="0" smtClean="0"/>
              <a:t>Opportunity: </a:t>
            </a:r>
            <a:r>
              <a:rPr lang="en-US" baseline="0" dirty="0" smtClean="0"/>
              <a:t>Potential to influence longer term reform to a single set of licensure/certification standards.</a:t>
            </a:r>
          </a:p>
          <a:p>
            <a:endParaRPr lang="en-US" baseline="0" dirty="0" smtClean="0"/>
          </a:p>
          <a:p>
            <a:r>
              <a:rPr lang="en-US" b="1" baseline="0" dirty="0" smtClean="0"/>
              <a:t>Opportunity: </a:t>
            </a:r>
            <a:r>
              <a:rPr lang="en-US" b="0" baseline="0" dirty="0" smtClean="0"/>
              <a:t>to provide Integrated Treatment for COD through an additional certification to existing Rule 31/29. </a:t>
            </a:r>
            <a:endParaRPr lang="en-US" b="0" dirty="0" smtClean="0"/>
          </a:p>
        </p:txBody>
      </p:sp>
      <p:sp>
        <p:nvSpPr>
          <p:cNvPr id="4" name="Slide Number Placeholder 3"/>
          <p:cNvSpPr>
            <a:spLocks noGrp="1"/>
          </p:cNvSpPr>
          <p:nvPr>
            <p:ph type="sldNum" sz="quarter" idx="10"/>
          </p:nvPr>
        </p:nvSpPr>
        <p:spPr/>
        <p:txBody>
          <a:bodyPr/>
          <a:lstStyle/>
          <a:p>
            <a:fld id="{730FC0A8-263C-534B-A501-C0ABB75F2706}" type="slidenum">
              <a:rPr lang="en-US" smtClean="0"/>
              <a:t>12</a:t>
            </a:fld>
            <a:endParaRPr lang="en-US"/>
          </a:p>
        </p:txBody>
      </p:sp>
    </p:spTree>
    <p:extLst>
      <p:ext uri="{BB962C8B-B14F-4D97-AF65-F5344CB8AC3E}">
        <p14:creationId xmlns:p14="http://schemas.microsoft.com/office/powerpoint/2010/main" val="388248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condition of the demonstration states selected required EBPs. Minnesota chose</a:t>
            </a:r>
            <a:r>
              <a:rPr lang="en-US" baseline="0" dirty="0" smtClean="0"/>
              <a:t> MI, CBT, Stages of Change and a trauma treatment for adults and kids. Minnesota’s standards require the inclusion of peer services; CPS for adults, Family Peers for families, and Recovery Support Specialists trained in providing peer supports to persons in recovery from a SUD. </a:t>
            </a:r>
          </a:p>
          <a:p>
            <a:endParaRPr lang="en-US" baseline="0" dirty="0" smtClean="0"/>
          </a:p>
          <a:p>
            <a:r>
              <a:rPr lang="en-US" b="1" baseline="0" dirty="0" smtClean="0"/>
              <a:t>OPPORTUNITY: </a:t>
            </a:r>
            <a:r>
              <a:rPr lang="en-US" b="0" baseline="0" dirty="0" smtClean="0"/>
              <a:t>increase access to high quality, evidenced based care </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13</a:t>
            </a:fld>
            <a:endParaRPr lang="en-US"/>
          </a:p>
        </p:txBody>
      </p:sp>
    </p:spTree>
    <p:extLst>
      <p:ext uri="{BB962C8B-B14F-4D97-AF65-F5344CB8AC3E}">
        <p14:creationId xmlns:p14="http://schemas.microsoft.com/office/powerpoint/2010/main" val="14011787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14</a:t>
            </a:fld>
            <a:endParaRPr lang="en-US"/>
          </a:p>
        </p:txBody>
      </p:sp>
    </p:spTree>
    <p:extLst>
      <p:ext uri="{BB962C8B-B14F-4D97-AF65-F5344CB8AC3E}">
        <p14:creationId xmlns:p14="http://schemas.microsoft.com/office/powerpoint/2010/main" val="2225508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 7.1.17 a member who is currently being served by a CCBHC and receives any CCBHC service is considered a CCBHC recipient.   Or a member who receives a preliminary Risk Assessment and one CCBHC service is considered a CCBHC recipient. There is no enrollment process. </a:t>
            </a:r>
          </a:p>
          <a:p>
            <a:endParaRPr lang="en-US" baseline="0" dirty="0" smtClean="0"/>
          </a:p>
          <a:p>
            <a:r>
              <a:rPr lang="en-US" baseline="0" dirty="0" smtClean="0"/>
              <a:t>A “new” client is defined as someone who has not received a service from the CCBHC in the last 6 months.</a:t>
            </a:r>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15</a:t>
            </a:fld>
            <a:endParaRPr lang="en-US"/>
          </a:p>
        </p:txBody>
      </p:sp>
    </p:spTree>
    <p:extLst>
      <p:ext uri="{BB962C8B-B14F-4D97-AF65-F5344CB8AC3E}">
        <p14:creationId xmlns:p14="http://schemas.microsoft.com/office/powerpoint/2010/main" val="1898355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0FC0A8-263C-534B-A501-C0ABB75F2706}" type="slidenum">
              <a:rPr lang="en-US" smtClean="0"/>
              <a:t>16</a:t>
            </a:fld>
            <a:endParaRPr lang="en-US"/>
          </a:p>
        </p:txBody>
      </p:sp>
    </p:spTree>
    <p:extLst>
      <p:ext uri="{BB962C8B-B14F-4D97-AF65-F5344CB8AC3E}">
        <p14:creationId xmlns:p14="http://schemas.microsoft.com/office/powerpoint/2010/main" val="23363490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17</a:t>
            </a:fld>
            <a:endParaRPr lang="en-US"/>
          </a:p>
        </p:txBody>
      </p:sp>
    </p:spTree>
    <p:extLst>
      <p:ext uri="{BB962C8B-B14F-4D97-AF65-F5344CB8AC3E}">
        <p14:creationId xmlns:p14="http://schemas.microsoft.com/office/powerpoint/2010/main" val="3838365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ACCOMPLISHMENT/FUTURE OPPORTUNITY- </a:t>
            </a:r>
            <a:r>
              <a:rPr lang="en-US" sz="1200" kern="1200" dirty="0" smtClean="0">
                <a:solidFill>
                  <a:schemeClr val="tx1"/>
                </a:solidFill>
                <a:effectLst/>
                <a:latin typeface="+mn-lt"/>
                <a:ea typeface="+mn-ea"/>
                <a:cs typeface="+mn-cs"/>
              </a:rPr>
              <a:t>created</a:t>
            </a:r>
            <a:r>
              <a:rPr lang="en-US" sz="1200" kern="1200" baseline="0" dirty="0" smtClean="0">
                <a:solidFill>
                  <a:schemeClr val="tx1"/>
                </a:solidFill>
                <a:effectLst/>
                <a:latin typeface="+mn-lt"/>
                <a:ea typeface="+mn-ea"/>
                <a:cs typeface="+mn-cs"/>
              </a:rPr>
              <a:t> an Integrated MH-SUD Category of Service within MMIS System</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18</a:t>
            </a:fld>
            <a:endParaRPr lang="en-US"/>
          </a:p>
        </p:txBody>
      </p:sp>
    </p:spTree>
    <p:extLst>
      <p:ext uri="{BB962C8B-B14F-4D97-AF65-F5344CB8AC3E}">
        <p14:creationId xmlns:p14="http://schemas.microsoft.com/office/powerpoint/2010/main" val="1333040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0FC0A8-263C-534B-A501-C0ABB75F2706}" type="slidenum">
              <a:rPr lang="en-US" smtClean="0"/>
              <a:t>19</a:t>
            </a:fld>
            <a:endParaRPr lang="en-US"/>
          </a:p>
        </p:txBody>
      </p:sp>
    </p:spTree>
    <p:extLst>
      <p:ext uri="{BB962C8B-B14F-4D97-AF65-F5344CB8AC3E}">
        <p14:creationId xmlns:p14="http://schemas.microsoft.com/office/powerpoint/2010/main" val="4194133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2</a:t>
            </a:fld>
            <a:endParaRPr lang="en-US"/>
          </a:p>
        </p:txBody>
      </p:sp>
    </p:spTree>
    <p:extLst>
      <p:ext uri="{BB962C8B-B14F-4D97-AF65-F5344CB8AC3E}">
        <p14:creationId xmlns:p14="http://schemas.microsoft.com/office/powerpoint/2010/main" val="4349522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0FC0A8-263C-534B-A501-C0ABB75F2706}" type="slidenum">
              <a:rPr lang="en-US" smtClean="0"/>
              <a:t>20</a:t>
            </a:fld>
            <a:endParaRPr lang="en-US"/>
          </a:p>
        </p:txBody>
      </p:sp>
    </p:spTree>
    <p:extLst>
      <p:ext uri="{BB962C8B-B14F-4D97-AF65-F5344CB8AC3E}">
        <p14:creationId xmlns:p14="http://schemas.microsoft.com/office/powerpoint/2010/main" val="2349244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21</a:t>
            </a:fld>
            <a:endParaRPr lang="en-US"/>
          </a:p>
        </p:txBody>
      </p:sp>
    </p:spTree>
    <p:extLst>
      <p:ext uri="{BB962C8B-B14F-4D97-AF65-F5344CB8AC3E}">
        <p14:creationId xmlns:p14="http://schemas.microsoft.com/office/powerpoint/2010/main" val="29173185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22</a:t>
            </a:fld>
            <a:endParaRPr lang="en-US"/>
          </a:p>
        </p:txBody>
      </p:sp>
    </p:spTree>
    <p:extLst>
      <p:ext uri="{BB962C8B-B14F-4D97-AF65-F5344CB8AC3E}">
        <p14:creationId xmlns:p14="http://schemas.microsoft.com/office/powerpoint/2010/main" val="27924155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ACCOMPLISHMENT</a:t>
            </a:r>
            <a:r>
              <a:rPr lang="en-US" dirty="0" smtClean="0"/>
              <a:t> – A step towards unified payment for mental</a:t>
            </a:r>
            <a:r>
              <a:rPr lang="en-US" baseline="0" dirty="0" smtClean="0"/>
              <a:t> health and SUD services </a:t>
            </a:r>
          </a:p>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23</a:t>
            </a:fld>
            <a:endParaRPr lang="en-US"/>
          </a:p>
        </p:txBody>
      </p:sp>
    </p:spTree>
    <p:extLst>
      <p:ext uri="{BB962C8B-B14F-4D97-AF65-F5344CB8AC3E}">
        <p14:creationId xmlns:p14="http://schemas.microsoft.com/office/powerpoint/2010/main" val="11066975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ACCOMPLISHMENT</a:t>
            </a:r>
            <a:r>
              <a:rPr lang="en-US" dirty="0" smtClean="0"/>
              <a:t> – A step towards unified payment for mental</a:t>
            </a:r>
            <a:r>
              <a:rPr lang="en-US" baseline="0" dirty="0" smtClean="0"/>
              <a:t> health and SUD services </a:t>
            </a:r>
          </a:p>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24</a:t>
            </a:fld>
            <a:endParaRPr lang="en-US"/>
          </a:p>
        </p:txBody>
      </p:sp>
    </p:spTree>
    <p:extLst>
      <p:ext uri="{BB962C8B-B14F-4D97-AF65-F5344CB8AC3E}">
        <p14:creationId xmlns:p14="http://schemas.microsoft.com/office/powerpoint/2010/main" val="38010052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OPPORTUNITY</a:t>
            </a:r>
            <a:r>
              <a:rPr lang="en-US" baseline="0" dirty="0" smtClean="0"/>
              <a:t> - </a:t>
            </a:r>
            <a:r>
              <a:rPr lang="en-US" dirty="0" smtClean="0"/>
              <a:t>permanent implementation</a:t>
            </a:r>
            <a:r>
              <a:rPr lang="en-US" baseline="0" dirty="0" smtClean="0"/>
              <a:t> into the state’s payment system. </a:t>
            </a:r>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25</a:t>
            </a:fld>
            <a:endParaRPr lang="en-US"/>
          </a:p>
        </p:txBody>
      </p:sp>
    </p:spTree>
    <p:extLst>
      <p:ext uri="{BB962C8B-B14F-4D97-AF65-F5344CB8AC3E}">
        <p14:creationId xmlns:p14="http://schemas.microsoft.com/office/powerpoint/2010/main" val="20398625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26</a:t>
            </a:fld>
            <a:endParaRPr lang="en-US"/>
          </a:p>
        </p:txBody>
      </p:sp>
    </p:spTree>
    <p:extLst>
      <p:ext uri="{BB962C8B-B14F-4D97-AF65-F5344CB8AC3E}">
        <p14:creationId xmlns:p14="http://schemas.microsoft.com/office/powerpoint/2010/main" val="27645765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0FC0A8-263C-534B-A501-C0ABB75F2706}" type="slidenum">
              <a:rPr lang="en-US" smtClean="0"/>
              <a:t>27</a:t>
            </a:fld>
            <a:endParaRPr lang="en-US"/>
          </a:p>
        </p:txBody>
      </p:sp>
    </p:spTree>
    <p:extLst>
      <p:ext uri="{BB962C8B-B14F-4D97-AF65-F5344CB8AC3E}">
        <p14:creationId xmlns:p14="http://schemas.microsoft.com/office/powerpoint/2010/main" val="12213518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0FC0A8-263C-534B-A501-C0ABB75F2706}" type="slidenum">
              <a:rPr lang="en-US" smtClean="0"/>
              <a:t>28</a:t>
            </a:fld>
            <a:endParaRPr lang="en-US"/>
          </a:p>
        </p:txBody>
      </p:sp>
    </p:spTree>
    <p:extLst>
      <p:ext uri="{BB962C8B-B14F-4D97-AF65-F5344CB8AC3E}">
        <p14:creationId xmlns:p14="http://schemas.microsoft.com/office/powerpoint/2010/main" val="4813288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0FC0A8-263C-534B-A501-C0ABB75F2706}" type="slidenum">
              <a:rPr lang="en-US" smtClean="0"/>
              <a:t>29</a:t>
            </a:fld>
            <a:endParaRPr lang="en-US"/>
          </a:p>
        </p:txBody>
      </p:sp>
    </p:spTree>
    <p:extLst>
      <p:ext uri="{BB962C8B-B14F-4D97-AF65-F5344CB8AC3E}">
        <p14:creationId xmlns:p14="http://schemas.microsoft.com/office/powerpoint/2010/main" val="4031468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Direction</a:t>
            </a:r>
            <a:r>
              <a:rPr lang="en-US" b="1" baseline="0" dirty="0" smtClean="0"/>
              <a:t> for Participants to reflect on accomplishments and future opportunities – write down on cards provided on tables</a:t>
            </a:r>
            <a:endParaRPr lang="en-US" b="1" dirty="0"/>
          </a:p>
        </p:txBody>
      </p:sp>
      <p:sp>
        <p:nvSpPr>
          <p:cNvPr id="4" name="Slide Number Placeholder 3"/>
          <p:cNvSpPr>
            <a:spLocks noGrp="1"/>
          </p:cNvSpPr>
          <p:nvPr>
            <p:ph type="sldNum" sz="quarter" idx="10"/>
          </p:nvPr>
        </p:nvSpPr>
        <p:spPr/>
        <p:txBody>
          <a:bodyPr/>
          <a:lstStyle/>
          <a:p>
            <a:fld id="{730FC0A8-263C-534B-A501-C0ABB75F2706}" type="slidenum">
              <a:rPr lang="en-US" smtClean="0"/>
              <a:t>3</a:t>
            </a:fld>
            <a:endParaRPr lang="en-US"/>
          </a:p>
        </p:txBody>
      </p:sp>
    </p:spTree>
    <p:extLst>
      <p:ext uri="{BB962C8B-B14F-4D97-AF65-F5344CB8AC3E}">
        <p14:creationId xmlns:p14="http://schemas.microsoft.com/office/powerpoint/2010/main" val="7481781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30</a:t>
            </a:fld>
            <a:endParaRPr lang="en-US"/>
          </a:p>
        </p:txBody>
      </p:sp>
    </p:spTree>
    <p:extLst>
      <p:ext uri="{BB962C8B-B14F-4D97-AF65-F5344CB8AC3E}">
        <p14:creationId xmlns:p14="http://schemas.microsoft.com/office/powerpoint/2010/main" val="4810874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31</a:t>
            </a:fld>
            <a:endParaRPr lang="en-US"/>
          </a:p>
        </p:txBody>
      </p:sp>
    </p:spTree>
    <p:extLst>
      <p:ext uri="{BB962C8B-B14F-4D97-AF65-F5344CB8AC3E}">
        <p14:creationId xmlns:p14="http://schemas.microsoft.com/office/powerpoint/2010/main" val="26937960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32</a:t>
            </a:fld>
            <a:endParaRPr lang="en-US"/>
          </a:p>
        </p:txBody>
      </p:sp>
    </p:spTree>
    <p:extLst>
      <p:ext uri="{BB962C8B-B14F-4D97-AF65-F5344CB8AC3E}">
        <p14:creationId xmlns:p14="http://schemas.microsoft.com/office/powerpoint/2010/main" val="6225563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0FC0A8-263C-534B-A501-C0ABB75F2706}" type="slidenum">
              <a:rPr lang="en-US" smtClean="0"/>
              <a:t>33</a:t>
            </a:fld>
            <a:endParaRPr lang="en-US"/>
          </a:p>
        </p:txBody>
      </p:sp>
    </p:spTree>
    <p:extLst>
      <p:ext uri="{BB962C8B-B14F-4D97-AF65-F5344CB8AC3E}">
        <p14:creationId xmlns:p14="http://schemas.microsoft.com/office/powerpoint/2010/main" val="36560860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34</a:t>
            </a:fld>
            <a:endParaRPr lang="en-US" dirty="0"/>
          </a:p>
        </p:txBody>
      </p:sp>
    </p:spTree>
    <p:extLst>
      <p:ext uri="{BB962C8B-B14F-4D97-AF65-F5344CB8AC3E}">
        <p14:creationId xmlns:p14="http://schemas.microsoft.com/office/powerpoint/2010/main" val="24203765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0FC0A8-263C-534B-A501-C0ABB75F2706}" type="slidenum">
              <a:rPr lang="en-US" smtClean="0"/>
              <a:t>35</a:t>
            </a:fld>
            <a:endParaRPr lang="en-US"/>
          </a:p>
        </p:txBody>
      </p:sp>
    </p:spTree>
    <p:extLst>
      <p:ext uri="{BB962C8B-B14F-4D97-AF65-F5344CB8AC3E}">
        <p14:creationId xmlns:p14="http://schemas.microsoft.com/office/powerpoint/2010/main" val="25414656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36</a:t>
            </a:fld>
            <a:endParaRPr lang="en-US" dirty="0"/>
          </a:p>
        </p:txBody>
      </p:sp>
    </p:spTree>
    <p:extLst>
      <p:ext uri="{BB962C8B-B14F-4D97-AF65-F5344CB8AC3E}">
        <p14:creationId xmlns:p14="http://schemas.microsoft.com/office/powerpoint/2010/main" val="37614503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0FC0A8-263C-534B-A501-C0ABB75F2706}" type="slidenum">
              <a:rPr lang="en-US" smtClean="0"/>
              <a:t>37</a:t>
            </a:fld>
            <a:endParaRPr lang="en-US"/>
          </a:p>
        </p:txBody>
      </p:sp>
    </p:spTree>
    <p:extLst>
      <p:ext uri="{BB962C8B-B14F-4D97-AF65-F5344CB8AC3E}">
        <p14:creationId xmlns:p14="http://schemas.microsoft.com/office/powerpoint/2010/main" val="9840991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0FC0A8-263C-534B-A501-C0ABB75F2706}" type="slidenum">
              <a:rPr lang="en-US" smtClean="0"/>
              <a:t>38</a:t>
            </a:fld>
            <a:endParaRPr lang="en-US"/>
          </a:p>
        </p:txBody>
      </p:sp>
    </p:spTree>
    <p:extLst>
      <p:ext uri="{BB962C8B-B14F-4D97-AF65-F5344CB8AC3E}">
        <p14:creationId xmlns:p14="http://schemas.microsoft.com/office/powerpoint/2010/main" val="31563466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39</a:t>
            </a:fld>
            <a:endParaRPr lang="en-US" dirty="0"/>
          </a:p>
        </p:txBody>
      </p:sp>
    </p:spTree>
    <p:extLst>
      <p:ext uri="{BB962C8B-B14F-4D97-AF65-F5344CB8AC3E}">
        <p14:creationId xmlns:p14="http://schemas.microsoft.com/office/powerpoint/2010/main" val="1419537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4</a:t>
            </a:fld>
            <a:endParaRPr lang="en-US"/>
          </a:p>
        </p:txBody>
      </p:sp>
    </p:spTree>
    <p:extLst>
      <p:ext uri="{BB962C8B-B14F-4D97-AF65-F5344CB8AC3E}">
        <p14:creationId xmlns:p14="http://schemas.microsoft.com/office/powerpoint/2010/main" val="8414509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40</a:t>
            </a:fld>
            <a:endParaRPr lang="en-US" dirty="0"/>
          </a:p>
        </p:txBody>
      </p:sp>
    </p:spTree>
    <p:extLst>
      <p:ext uri="{BB962C8B-B14F-4D97-AF65-F5344CB8AC3E}">
        <p14:creationId xmlns:p14="http://schemas.microsoft.com/office/powerpoint/2010/main" val="4403716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41</a:t>
            </a:fld>
            <a:endParaRPr lang="en-US"/>
          </a:p>
        </p:txBody>
      </p:sp>
    </p:spTree>
    <p:extLst>
      <p:ext uri="{BB962C8B-B14F-4D97-AF65-F5344CB8AC3E}">
        <p14:creationId xmlns:p14="http://schemas.microsoft.com/office/powerpoint/2010/main" val="12410792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a:t>
            </a:r>
            <a:r>
              <a:rPr lang="en-US" baseline="0" dirty="0" smtClean="0"/>
              <a:t> Time to Initial Evaluation Measure</a:t>
            </a:r>
          </a:p>
          <a:p>
            <a:r>
              <a:rPr lang="en-US" sz="1200" b="1" kern="1200" dirty="0" smtClean="0">
                <a:solidFill>
                  <a:schemeClr val="tx1"/>
                </a:solidFill>
                <a:effectLst/>
                <a:latin typeface="+mn-lt"/>
                <a:ea typeface="+mn-ea"/>
                <a:cs typeface="+mn-cs"/>
              </a:rPr>
              <a:t>Measurement Period</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Denominator: Measurement year excluding last 30 days and including the 6 months preceding the measurement year.</a:t>
            </a:r>
          </a:p>
          <a:p>
            <a:pPr lvl="0"/>
            <a:r>
              <a:rPr lang="en-US" sz="1200" kern="1200" dirty="0" smtClean="0">
                <a:solidFill>
                  <a:schemeClr val="tx1"/>
                </a:solidFill>
                <a:effectLst/>
                <a:latin typeface="+mn-lt"/>
                <a:ea typeface="+mn-ea"/>
                <a:cs typeface="+mn-cs"/>
              </a:rPr>
              <a:t>Numerator: Measurement year.  </a:t>
            </a:r>
          </a:p>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42</a:t>
            </a:fld>
            <a:endParaRPr lang="en-US"/>
          </a:p>
        </p:txBody>
      </p:sp>
    </p:spTree>
    <p:extLst>
      <p:ext uri="{BB962C8B-B14F-4D97-AF65-F5344CB8AC3E}">
        <p14:creationId xmlns:p14="http://schemas.microsoft.com/office/powerpoint/2010/main" val="23359316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baseline="0" dirty="0" smtClean="0"/>
              <a:t> federally required clinic lead measures</a:t>
            </a:r>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43</a:t>
            </a:fld>
            <a:endParaRPr lang="en-US"/>
          </a:p>
        </p:txBody>
      </p:sp>
    </p:spTree>
    <p:extLst>
      <p:ext uri="{BB962C8B-B14F-4D97-AF65-F5344CB8AC3E}">
        <p14:creationId xmlns:p14="http://schemas.microsoft.com/office/powerpoint/2010/main" val="8692042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SAMHSA reporting</a:t>
            </a:r>
            <a:r>
              <a:rPr lang="en-US" baseline="0" dirty="0" smtClean="0"/>
              <a:t> template:</a:t>
            </a:r>
            <a:endParaRPr lang="en-US" dirty="0" smtClean="0"/>
          </a:p>
          <a:p>
            <a:r>
              <a:rPr lang="en-US" dirty="0" smtClean="0"/>
              <a:t>https://www.samhsa.gov/sites/default/files/demonstration-223-templates-omb.xlsx</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44</a:t>
            </a:fld>
            <a:endParaRPr lang="en-US"/>
          </a:p>
        </p:txBody>
      </p:sp>
    </p:spTree>
    <p:extLst>
      <p:ext uri="{BB962C8B-B14F-4D97-AF65-F5344CB8AC3E}">
        <p14:creationId xmlns:p14="http://schemas.microsoft.com/office/powerpoint/2010/main" val="401342865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Eight measures were selected to show the impact on the target populations served by CCBHCs over the two-year demonstration period.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measures were defined with the assistance of an external consultant who facilitated several meetings with the six CCBHC and DHS staff using </a:t>
            </a:r>
            <a:r>
              <a:rPr lang="en-US" sz="1200" kern="1200" dirty="0" smtClean="0">
                <a:solidFill>
                  <a:schemeClr val="tx1"/>
                </a:solidFill>
                <a:effectLst/>
                <a:latin typeface="+mn-lt"/>
                <a:ea typeface="+mn-ea"/>
                <a:cs typeface="+mn-cs"/>
                <a:hlinkClick r:id="rId3"/>
              </a:rPr>
              <a:t>Results-Based Accountability</a:t>
            </a:r>
            <a:r>
              <a:rPr lang="en-US" sz="1200" kern="1200" dirty="0" smtClean="0">
                <a:solidFill>
                  <a:schemeClr val="tx1"/>
                </a:solidFill>
                <a:effectLst/>
                <a:latin typeface="+mn-lt"/>
                <a:ea typeface="+mn-ea"/>
                <a:cs typeface="+mn-cs"/>
              </a:rPr>
              <a:t>® (RBA) practices.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measures were grouped into two broad categories: Population Accountability and Program Performance Accountability. </a:t>
            </a:r>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45</a:t>
            </a:fld>
            <a:endParaRPr lang="en-US"/>
          </a:p>
        </p:txBody>
      </p:sp>
    </p:spTree>
    <p:extLst>
      <p:ext uri="{BB962C8B-B14F-4D97-AF65-F5344CB8AC3E}">
        <p14:creationId xmlns:p14="http://schemas.microsoft.com/office/powerpoint/2010/main" val="209363114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46</a:t>
            </a:fld>
            <a:endParaRPr lang="en-US"/>
          </a:p>
        </p:txBody>
      </p:sp>
    </p:spTree>
    <p:extLst>
      <p:ext uri="{BB962C8B-B14F-4D97-AF65-F5344CB8AC3E}">
        <p14:creationId xmlns:p14="http://schemas.microsoft.com/office/powerpoint/2010/main" val="14691818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will also be used to calculate the state-lead Housing</a:t>
            </a:r>
            <a:r>
              <a:rPr lang="en-US" baseline="0" dirty="0" smtClean="0"/>
              <a:t> Status measure</a:t>
            </a:r>
          </a:p>
          <a:p>
            <a:endParaRPr lang="en-US" baseline="0" dirty="0" smtClean="0"/>
          </a:p>
          <a:p>
            <a:r>
              <a:rPr lang="en-US" baseline="0" dirty="0" smtClean="0"/>
              <a:t>All CCBHC consumers and not limited to </a:t>
            </a:r>
            <a:r>
              <a:rPr lang="en-US" baseline="0" smtClean="0"/>
              <a:t>Medicaid only </a:t>
            </a:r>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47</a:t>
            </a:fld>
            <a:endParaRPr lang="en-US"/>
          </a:p>
        </p:txBody>
      </p:sp>
    </p:spTree>
    <p:extLst>
      <p:ext uri="{BB962C8B-B14F-4D97-AF65-F5344CB8AC3E}">
        <p14:creationId xmlns:p14="http://schemas.microsoft.com/office/powerpoint/2010/main" val="360747627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DY1 reporting</a:t>
            </a:r>
            <a:r>
              <a:rPr lang="en-US" baseline="0" dirty="0" smtClean="0"/>
              <a:t> will occur quarterly to allow for quality checks, data errors, etc.</a:t>
            </a:r>
          </a:p>
          <a:p>
            <a:endParaRPr lang="en-US" dirty="0" smtClean="0"/>
          </a:p>
          <a:p>
            <a:r>
              <a:rPr lang="en-US" dirty="0" smtClean="0"/>
              <a:t>DY2</a:t>
            </a:r>
            <a:r>
              <a:rPr lang="en-US" baseline="0" dirty="0" smtClean="0"/>
              <a:t> reporting will be every six months. </a:t>
            </a:r>
          </a:p>
          <a:p>
            <a:endParaRPr lang="en-US" baseline="0" dirty="0" smtClean="0"/>
          </a:p>
          <a:p>
            <a:r>
              <a:rPr lang="en-US" sz="1200" kern="1200" dirty="0" smtClean="0">
                <a:solidFill>
                  <a:schemeClr val="tx1"/>
                </a:solidFill>
                <a:effectLst/>
                <a:latin typeface="+mn-lt"/>
                <a:ea typeface="+mn-ea"/>
                <a:cs typeface="+mn-cs"/>
              </a:rPr>
              <a:t>The State will collect data from clinics for the impact measures, as well as the CCBHC Quality Measures on a quarterly basis. This will allow the State data staff an opportunity to provide feedback on progress and flag potential errors, allowing timely adjustment of clinical practices and workflow processes</a:t>
            </a:r>
            <a:endParaRPr lang="en-US" baseline="0" dirty="0" smtClean="0"/>
          </a:p>
        </p:txBody>
      </p:sp>
      <p:sp>
        <p:nvSpPr>
          <p:cNvPr id="4" name="Slide Number Placeholder 3"/>
          <p:cNvSpPr>
            <a:spLocks noGrp="1"/>
          </p:cNvSpPr>
          <p:nvPr>
            <p:ph type="sldNum" sz="quarter" idx="10"/>
          </p:nvPr>
        </p:nvSpPr>
        <p:spPr/>
        <p:txBody>
          <a:bodyPr/>
          <a:lstStyle/>
          <a:p>
            <a:fld id="{730FC0A8-263C-534B-A501-C0ABB75F2706}" type="slidenum">
              <a:rPr lang="en-US" smtClean="0"/>
              <a:t>48</a:t>
            </a:fld>
            <a:endParaRPr lang="en-US"/>
          </a:p>
        </p:txBody>
      </p:sp>
    </p:spTree>
    <p:extLst>
      <p:ext uri="{BB962C8B-B14F-4D97-AF65-F5344CB8AC3E}">
        <p14:creationId xmlns:p14="http://schemas.microsoft.com/office/powerpoint/2010/main" val="423287998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0FC0A8-263C-534B-A501-C0ABB75F2706}" type="slidenum">
              <a:rPr lang="en-US" smtClean="0"/>
              <a:t>49</a:t>
            </a:fld>
            <a:endParaRPr lang="en-US"/>
          </a:p>
        </p:txBody>
      </p:sp>
    </p:spTree>
    <p:extLst>
      <p:ext uri="{BB962C8B-B14F-4D97-AF65-F5344CB8AC3E}">
        <p14:creationId xmlns:p14="http://schemas.microsoft.com/office/powerpoint/2010/main" val="163302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Service Model: </a:t>
            </a:r>
            <a:r>
              <a:rPr lang="en-US" dirty="0" smtClean="0"/>
              <a:t>The demo gives the states an opportunity</a:t>
            </a:r>
            <a:r>
              <a:rPr lang="en-US" baseline="0" dirty="0" smtClean="0"/>
              <a:t> to pilot a set of new federal standards for </a:t>
            </a:r>
            <a:r>
              <a:rPr lang="en-US" b="1" baseline="0" dirty="0" smtClean="0"/>
              <a:t>comprehensive, coordinated services </a:t>
            </a:r>
            <a:r>
              <a:rPr lang="en-US" baseline="0" dirty="0" smtClean="0"/>
              <a:t>within one organizational structure “one stop shop”. The emphasis is on delivering </a:t>
            </a:r>
            <a:r>
              <a:rPr lang="en-US" b="1" baseline="0" dirty="0" smtClean="0"/>
              <a:t>high quality, evidence best practices, </a:t>
            </a:r>
            <a:r>
              <a:rPr lang="en-US" baseline="0" dirty="0" smtClean="0"/>
              <a:t>providing </a:t>
            </a:r>
            <a:r>
              <a:rPr lang="en-US" b="1" baseline="0" dirty="0" smtClean="0"/>
              <a:t>outreach/engagement to underserved population</a:t>
            </a:r>
            <a:r>
              <a:rPr lang="en-US" baseline="0" dirty="0" smtClean="0"/>
              <a:t>, providing services outside the four walls in setting like </a:t>
            </a:r>
            <a:r>
              <a:rPr lang="en-US" b="1" baseline="0" dirty="0" smtClean="0"/>
              <a:t>jails, in-home, schools and the community. </a:t>
            </a:r>
          </a:p>
          <a:p>
            <a:r>
              <a:rPr lang="en-US" b="0" baseline="0" dirty="0" smtClean="0"/>
              <a:t>CCBHCs will serve </a:t>
            </a:r>
            <a:r>
              <a:rPr lang="en-US" b="1" baseline="0" dirty="0" smtClean="0"/>
              <a:t>all ages and focus on underserved populations – veterans, people of color, people for whom English is not their primary language, people who are homeless…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Care Coordination is the linchpin of the model – responsible for overall care coordination for </a:t>
            </a:r>
            <a:r>
              <a:rPr lang="en-US" b="0" baseline="0" dirty="0" smtClean="0"/>
              <a:t>behavioral health, primary care and social services – individuals will continue to have free choice of provider.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This new service delivery model aims to coordinate care across settings and providers to ensure seamless transitions for individuals across the full spectrum of health and social services, increase consistent use of evidence-based practices, and improve access to high-quality care. As part of the state’s participation in the demonstration program, CCBHCs will provide an array of required services, including crisis, outpatient mental health and substance use disorder services, targeted case management, rehabilitative services, care coordination </a:t>
            </a:r>
            <a:endParaRPr lang="en-US" b="0" baseline="0" dirty="0" smtClean="0"/>
          </a:p>
        </p:txBody>
      </p:sp>
      <p:sp>
        <p:nvSpPr>
          <p:cNvPr id="4" name="Slide Number Placeholder 3"/>
          <p:cNvSpPr>
            <a:spLocks noGrp="1"/>
          </p:cNvSpPr>
          <p:nvPr>
            <p:ph type="sldNum" sz="quarter" idx="10"/>
          </p:nvPr>
        </p:nvSpPr>
        <p:spPr/>
        <p:txBody>
          <a:bodyPr/>
          <a:lstStyle/>
          <a:p>
            <a:fld id="{730FC0A8-263C-534B-A501-C0ABB75F2706}" type="slidenum">
              <a:rPr lang="en-US" smtClean="0"/>
              <a:t>5</a:t>
            </a:fld>
            <a:endParaRPr lang="en-US"/>
          </a:p>
        </p:txBody>
      </p:sp>
    </p:spTree>
    <p:extLst>
      <p:ext uri="{BB962C8B-B14F-4D97-AF65-F5344CB8AC3E}">
        <p14:creationId xmlns:p14="http://schemas.microsoft.com/office/powerpoint/2010/main" val="146656418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0FC0A8-263C-534B-A501-C0ABB75F2706}" type="slidenum">
              <a:rPr lang="en-US" smtClean="0"/>
              <a:t>50</a:t>
            </a:fld>
            <a:endParaRPr lang="en-US"/>
          </a:p>
        </p:txBody>
      </p:sp>
    </p:spTree>
    <p:extLst>
      <p:ext uri="{BB962C8B-B14F-4D97-AF65-F5344CB8AC3E}">
        <p14:creationId xmlns:p14="http://schemas.microsoft.com/office/powerpoint/2010/main" val="324030413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51</a:t>
            </a:fld>
            <a:endParaRPr lang="en-US"/>
          </a:p>
        </p:txBody>
      </p:sp>
    </p:spTree>
    <p:extLst>
      <p:ext uri="{BB962C8B-B14F-4D97-AF65-F5344CB8AC3E}">
        <p14:creationId xmlns:p14="http://schemas.microsoft.com/office/powerpoint/2010/main" val="255032072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0FC0A8-263C-534B-A501-C0ABB75F2706}" type="slidenum">
              <a:rPr lang="en-US" smtClean="0"/>
              <a:t>52</a:t>
            </a:fld>
            <a:endParaRPr lang="en-US"/>
          </a:p>
        </p:txBody>
      </p:sp>
    </p:spTree>
    <p:extLst>
      <p:ext uri="{BB962C8B-B14F-4D97-AF65-F5344CB8AC3E}">
        <p14:creationId xmlns:p14="http://schemas.microsoft.com/office/powerpoint/2010/main" val="35384328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0FC0A8-263C-534B-A501-C0ABB75F2706}" type="slidenum">
              <a:rPr lang="en-US" smtClean="0"/>
              <a:t>53</a:t>
            </a:fld>
            <a:endParaRPr lang="en-US"/>
          </a:p>
        </p:txBody>
      </p:sp>
    </p:spTree>
    <p:extLst>
      <p:ext uri="{BB962C8B-B14F-4D97-AF65-F5344CB8AC3E}">
        <p14:creationId xmlns:p14="http://schemas.microsoft.com/office/powerpoint/2010/main" val="76115399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0FC0A8-263C-534B-A501-C0ABB75F2706}" type="slidenum">
              <a:rPr lang="en-US" smtClean="0"/>
              <a:t>54</a:t>
            </a:fld>
            <a:endParaRPr lang="en-US"/>
          </a:p>
        </p:txBody>
      </p:sp>
    </p:spTree>
    <p:extLst>
      <p:ext uri="{BB962C8B-B14F-4D97-AF65-F5344CB8AC3E}">
        <p14:creationId xmlns:p14="http://schemas.microsoft.com/office/powerpoint/2010/main" val="93162272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0FC0A8-263C-534B-A501-C0ABB75F2706}" type="slidenum">
              <a:rPr lang="en-US" smtClean="0"/>
              <a:t>55</a:t>
            </a:fld>
            <a:endParaRPr lang="en-US"/>
          </a:p>
        </p:txBody>
      </p:sp>
    </p:spTree>
    <p:extLst>
      <p:ext uri="{BB962C8B-B14F-4D97-AF65-F5344CB8AC3E}">
        <p14:creationId xmlns:p14="http://schemas.microsoft.com/office/powerpoint/2010/main" val="373054210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56</a:t>
            </a:fld>
            <a:endParaRPr lang="en-US"/>
          </a:p>
        </p:txBody>
      </p:sp>
    </p:spTree>
    <p:extLst>
      <p:ext uri="{BB962C8B-B14F-4D97-AF65-F5344CB8AC3E}">
        <p14:creationId xmlns:p14="http://schemas.microsoft.com/office/powerpoint/2010/main" val="908112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baseline="0" dirty="0" smtClean="0"/>
              <a:t>Payment Model: </a:t>
            </a:r>
            <a:r>
              <a:rPr lang="en-US" b="0" baseline="0" dirty="0" smtClean="0"/>
              <a:t>opportunity to pay differently </a:t>
            </a:r>
            <a:endParaRPr lang="en-US" b="0" dirty="0" smtClean="0"/>
          </a:p>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6</a:t>
            </a:fld>
            <a:endParaRPr lang="en-US"/>
          </a:p>
        </p:txBody>
      </p:sp>
    </p:spTree>
    <p:extLst>
      <p:ext uri="{BB962C8B-B14F-4D97-AF65-F5344CB8AC3E}">
        <p14:creationId xmlns:p14="http://schemas.microsoft.com/office/powerpoint/2010/main" val="1402340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a county will not be responsible for the typical county share when Medical Assistance pays for a CCBHC to perform outpatient Substance Use Disorder (SUD) services or Rule 79 Mental Health Targeted Case Management. </a:t>
            </a:r>
          </a:p>
          <a:p>
            <a:pPr marL="171450" indent="-171450">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Clients will also have direct access to these services, without county approval or authorization.</a:t>
            </a:r>
            <a:endParaRPr lang="en-US" dirty="0" smtClean="0">
              <a:latin typeface="+mn-lt"/>
              <a:ea typeface="+mn-ea"/>
              <a:cs typeface="+mn-cs"/>
            </a:endParaRPr>
          </a:p>
          <a:p>
            <a:pPr marL="171450" indent="-171450">
              <a:buFont typeface="Arial" panose="020B0604020202020204" pitchFamily="34" charset="0"/>
              <a:buChar char="•"/>
            </a:pPr>
            <a:r>
              <a:rPr lang="en-US" dirty="0" smtClean="0"/>
              <a:t>CCBHC and the county/counties will maintain</a:t>
            </a:r>
            <a:r>
              <a:rPr lang="en-US" baseline="0" dirty="0" smtClean="0"/>
              <a:t> an </a:t>
            </a:r>
            <a:r>
              <a:rPr lang="en-US" dirty="0" smtClean="0"/>
              <a:t>ongoing relationships to facilitate access and continuity of care, especially for individuals who are uninsured or who may go on and off medical assistance. This is similar to the letters provided by a county in response to a Rule 31 application.</a:t>
            </a:r>
          </a:p>
          <a:p>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7</a:t>
            </a:fld>
            <a:endParaRPr lang="en-US"/>
          </a:p>
        </p:txBody>
      </p:sp>
    </p:spTree>
    <p:extLst>
      <p:ext uri="{BB962C8B-B14F-4D97-AF65-F5344CB8AC3E}">
        <p14:creationId xmlns:p14="http://schemas.microsoft.com/office/powerpoint/2010/main" val="3695945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0FC0A8-263C-534B-A501-C0ABB75F2706}" type="slidenum">
              <a:rPr lang="en-US" smtClean="0"/>
              <a:t>8</a:t>
            </a:fld>
            <a:endParaRPr lang="en-US"/>
          </a:p>
        </p:txBody>
      </p:sp>
    </p:spTree>
    <p:extLst>
      <p:ext uri="{BB962C8B-B14F-4D97-AF65-F5344CB8AC3E}">
        <p14:creationId xmlns:p14="http://schemas.microsoft.com/office/powerpoint/2010/main" val="34322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ACCOMPLISHMENT: </a:t>
            </a:r>
            <a:r>
              <a:rPr lang="en-US" dirty="0" smtClean="0"/>
              <a:t>Highlight all the</a:t>
            </a:r>
            <a:r>
              <a:rPr lang="en-US" baseline="0" dirty="0" smtClean="0"/>
              <a:t> work of the Clinics to prepare for certification as an Accomplishment! </a:t>
            </a:r>
            <a:endParaRPr lang="en-US" dirty="0"/>
          </a:p>
        </p:txBody>
      </p:sp>
      <p:sp>
        <p:nvSpPr>
          <p:cNvPr id="4" name="Slide Number Placeholder 3"/>
          <p:cNvSpPr>
            <a:spLocks noGrp="1"/>
          </p:cNvSpPr>
          <p:nvPr>
            <p:ph type="sldNum" sz="quarter" idx="10"/>
          </p:nvPr>
        </p:nvSpPr>
        <p:spPr/>
        <p:txBody>
          <a:bodyPr/>
          <a:lstStyle/>
          <a:p>
            <a:fld id="{730FC0A8-263C-534B-A501-C0ABB75F2706}" type="slidenum">
              <a:rPr lang="en-US" smtClean="0"/>
              <a:t>9</a:t>
            </a:fld>
            <a:endParaRPr lang="en-US"/>
          </a:p>
        </p:txBody>
      </p:sp>
    </p:spTree>
    <p:extLst>
      <p:ext uri="{BB962C8B-B14F-4D97-AF65-F5344CB8AC3E}">
        <p14:creationId xmlns:p14="http://schemas.microsoft.com/office/powerpoint/2010/main" val="35932372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smtClean="0"/>
              <a:t>Click to enter the slideshow title</a:t>
            </a:r>
            <a:endParaRPr lang="en-US" dirty="0"/>
          </a:p>
        </p:txBody>
      </p:sp>
      <p:sp>
        <p:nvSpPr>
          <p:cNvPr id="6" name="Picture Placeholder 5"/>
          <p:cNvSpPr>
            <a:spLocks noGrp="1"/>
          </p:cNvSpPr>
          <p:nvPr>
            <p:ph type="pic" sz="quarter" idx="17"/>
          </p:nvPr>
        </p:nvSpPr>
        <p:spPr>
          <a:xfrm>
            <a:off x="0" y="0"/>
            <a:ext cx="12192000" cy="3380732"/>
          </a:xfrm>
        </p:spPr>
        <p:txBody>
          <a:bodyPr/>
          <a:lstStyle/>
          <a:p>
            <a:r>
              <a:rPr lang="en-US" smtClean="0"/>
              <a:t>Click icon to add picture</a:t>
            </a:r>
            <a:endParaRPr lang="en-US" dirty="0"/>
          </a:p>
        </p:txBody>
      </p:sp>
      <p:sp>
        <p:nvSpPr>
          <p:cNvPr id="3" name="Rectangle 2"/>
          <p:cNvSpPr/>
          <p:nvPr/>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pic>
        <p:nvPicPr>
          <p:cNvPr id="8" name="Picture 7" descr="Minnesota Department of Human Services logo" title="MN DHS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703" y="5730575"/>
            <a:ext cx="4448641" cy="931111"/>
          </a:xfrm>
          <a:prstGeom prst="rect">
            <a:avLst/>
          </a:prstGeom>
        </p:spPr>
      </p:pic>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p:txBody>
      </p:sp>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endParaRPr lang="en-US"/>
          </a:p>
        </p:txBody>
      </p:sp>
    </p:spTree>
    <p:extLst>
      <p:ext uri="{BB962C8B-B14F-4D97-AF65-F5344CB8AC3E}">
        <p14:creationId xmlns:p14="http://schemas.microsoft.com/office/powerpoint/2010/main" val="706044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Solid -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914400" y="182880"/>
            <a:ext cx="10360152"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914400" y="1188720"/>
            <a:ext cx="10360152" cy="502920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D92C4C70-12DF-42E1-9EF2-F2C09A0D77A1}" type="datetime1">
              <a:rPr lang="en-US" smtClean="0"/>
              <a:t>6/19/2017</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a:p>
        </p:txBody>
      </p:sp>
      <p:sp>
        <p:nvSpPr>
          <p:cNvPr id="9"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3BF7CD9F-2F9C-6E45-B03B-11A66B447909}" type="slidenum">
              <a:rPr lang="en-US" smtClean="0"/>
              <a:t>‹#›</a:t>
            </a:fld>
            <a:endParaRPr lang="en-US"/>
          </a:p>
        </p:txBody>
      </p:sp>
    </p:spTree>
    <p:extLst>
      <p:ext uri="{BB962C8B-B14F-4D97-AF65-F5344CB8AC3E}">
        <p14:creationId xmlns:p14="http://schemas.microsoft.com/office/powerpoint/2010/main" val="26722637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ontent Solid - Gradient Light">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914400" y="1188720"/>
            <a:ext cx="10360152" cy="50292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2"/>
          </p:nvPr>
        </p:nvSpPr>
        <p:spPr>
          <a:xfrm>
            <a:off x="914400" y="6356350"/>
            <a:ext cx="1371600" cy="365125"/>
          </a:xfrm>
          <a:prstGeom prst="rect">
            <a:avLst/>
          </a:prstGeom>
        </p:spPr>
        <p:txBody>
          <a:bodyPr vert="horz" lIns="91440" tIns="45720" rIns="91440" bIns="45720" rtlCol="0" anchor="ctr"/>
          <a:lstStyle>
            <a:lvl1pPr algn="l">
              <a:defRPr sz="1200">
                <a:solidFill>
                  <a:schemeClr val="tx2"/>
                </a:solidFill>
              </a:defRPr>
            </a:lvl1pPr>
          </a:lstStyle>
          <a:p>
            <a:fld id="{02B42073-C09F-42B0-AA42-147E8B7F54D7}" type="datetime1">
              <a:rPr lang="en-US" smtClean="0"/>
              <a:t>6/19/2017</a:t>
            </a:fld>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10" name="Slide Number Placeholder 5"/>
          <p:cNvSpPr>
            <a:spLocks noGrp="1"/>
          </p:cNvSpPr>
          <p:nvPr>
            <p:ph type="sldNum" sz="quarter" idx="4"/>
          </p:nvPr>
        </p:nvSpPr>
        <p:spPr>
          <a:xfrm>
            <a:off x="9902952" y="6356350"/>
            <a:ext cx="1371600" cy="365125"/>
          </a:xfrm>
          <a:prstGeom prst="rect">
            <a:avLst/>
          </a:prstGeom>
        </p:spPr>
        <p:txBody>
          <a:bodyPr vert="horz" lIns="91440" tIns="45720" rIns="91440" bIns="45720" rtlCol="0" anchor="ctr"/>
          <a:lstStyle>
            <a:lvl1pPr algn="r">
              <a:defRPr sz="1200">
                <a:solidFill>
                  <a:schemeClr val="tx2"/>
                </a:solidFill>
              </a:defRPr>
            </a:lvl1pPr>
          </a:lstStyle>
          <a:p>
            <a:fld id="{3BF7CD9F-2F9C-6E45-B03B-11A66B447909}" type="slidenum">
              <a:rPr lang="en-US" smtClean="0"/>
              <a:t>‹#›</a:t>
            </a:fld>
            <a:endParaRPr lang="en-US"/>
          </a:p>
        </p:txBody>
      </p:sp>
    </p:spTree>
    <p:extLst>
      <p:ext uri="{BB962C8B-B14F-4D97-AF65-F5344CB8AC3E}">
        <p14:creationId xmlns:p14="http://schemas.microsoft.com/office/powerpoint/2010/main" val="3988481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Split -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914400" y="182880"/>
            <a:ext cx="10360152"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0" name="Rectangle 9"/>
          <p:cNvSpPr/>
          <p:nvPr/>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
        <p:nvSpPr>
          <p:cNvPr id="3" name="Content Placeholder 2"/>
          <p:cNvSpPr>
            <a:spLocks noGrp="1"/>
          </p:cNvSpPr>
          <p:nvPr>
            <p:ph sz="half" idx="1"/>
          </p:nvPr>
        </p:nvSpPr>
        <p:spPr>
          <a:xfrm>
            <a:off x="914400" y="1554480"/>
            <a:ext cx="5029200" cy="4572000"/>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45352" y="1554480"/>
            <a:ext cx="5029200" cy="4572000"/>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F402CB-CA0A-4ABC-9811-FD87AB4969DB}" type="datetime1">
              <a:rPr lang="en-US" smtClean="0"/>
              <a:t>6/19/2017</a:t>
            </a:fld>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7" name="Slide Number Placeholder 6"/>
          <p:cNvSpPr>
            <a:spLocks noGrp="1"/>
          </p:cNvSpPr>
          <p:nvPr>
            <p:ph type="sldNum" sz="quarter" idx="12"/>
          </p:nvPr>
        </p:nvSpPr>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254309120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Split - Light BG">
    <p:bg>
      <p:bgPr>
        <a:solidFill>
          <a:srgbClr val="E8E8E8"/>
        </a:solidFill>
        <a:effectLst/>
      </p:bgPr>
    </p:bg>
    <p:spTree>
      <p:nvGrpSpPr>
        <p:cNvPr id="1" name=""/>
        <p:cNvGrpSpPr/>
        <p:nvPr/>
      </p:nvGrpSpPr>
      <p:grpSpPr>
        <a:xfrm>
          <a:off x="0" y="0"/>
          <a:ext cx="0" cy="0"/>
          <a:chOff x="0" y="0"/>
          <a:chExt cx="0" cy="0"/>
        </a:xfrm>
      </p:grpSpPr>
      <p:sp>
        <p:nvSpPr>
          <p:cNvPr id="13" name="Rectangle 12"/>
          <p:cNvSpPr/>
          <p:nvPr/>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itle 1"/>
          <p:cNvSpPr>
            <a:spLocks noGrp="1"/>
          </p:cNvSpPr>
          <p:nvPr>
            <p:ph type="title" hasCustomPrompt="1"/>
          </p:nvPr>
        </p:nvSpPr>
        <p:spPr>
          <a:xfrm>
            <a:off x="914400" y="182880"/>
            <a:ext cx="10360152"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5" name="Rectangle 14"/>
          <p:cNvSpPr/>
          <p:nvPr/>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sz="half" idx="1"/>
          </p:nvPr>
        </p:nvSpPr>
        <p:spPr>
          <a:xfrm>
            <a:off x="914400" y="1554480"/>
            <a:ext cx="5029200" cy="4572000"/>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45352" y="1554480"/>
            <a:ext cx="5029200" cy="4572000"/>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C37C92-4D5F-4B53-9D76-1A2F02235DF6}" type="datetime1">
              <a:rPr lang="en-US" smtClean="0"/>
              <a:t>6/19/2017</a:t>
            </a:fld>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7" name="Slide Number Placeholder 6"/>
          <p:cNvSpPr>
            <a:spLocks noGrp="1"/>
          </p:cNvSpPr>
          <p:nvPr>
            <p:ph type="sldNum" sz="quarter" idx="12"/>
          </p:nvPr>
        </p:nvSpPr>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320892896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able - Light BG">
    <p:bg>
      <p:bgPr>
        <a:solidFill>
          <a:srgbClr val="E8E8E8"/>
        </a:solidFill>
        <a:effectLst/>
      </p:bgPr>
    </p:bg>
    <p:spTree>
      <p:nvGrpSpPr>
        <p:cNvPr id="1" name=""/>
        <p:cNvGrpSpPr/>
        <p:nvPr/>
      </p:nvGrpSpPr>
      <p:grpSpPr>
        <a:xfrm>
          <a:off x="0" y="0"/>
          <a:ext cx="0" cy="0"/>
          <a:chOff x="0" y="0"/>
          <a:chExt cx="0" cy="0"/>
        </a:xfrm>
      </p:grpSpPr>
      <p:sp>
        <p:nvSpPr>
          <p:cNvPr id="7" name="Rectangle 6"/>
          <p:cNvSpPr/>
          <p:nvPr/>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r>
              <a:rPr lang="en-US" smtClean="0"/>
              <a:t>Click to edit Master title style</a:t>
            </a:r>
            <a:endParaRPr lang="en-US" dirty="0"/>
          </a:p>
        </p:txBody>
      </p:sp>
      <p:sp>
        <p:nvSpPr>
          <p:cNvPr id="9" name="Rectangle 8"/>
          <p:cNvSpPr/>
          <p:nvPr/>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able Placeholder 9"/>
          <p:cNvSpPr>
            <a:spLocks noGrp="1"/>
          </p:cNvSpPr>
          <p:nvPr>
            <p:ph type="tbl" sz="quarter" idx="13"/>
          </p:nvPr>
        </p:nvSpPr>
        <p:spPr>
          <a:xfrm>
            <a:off x="914400" y="1554480"/>
            <a:ext cx="10360152" cy="4572000"/>
          </a:xfrm>
        </p:spPr>
        <p:txBody>
          <a:bodyPr/>
          <a:lstStyle/>
          <a:p>
            <a:r>
              <a:rPr lang="en-US" smtClean="0"/>
              <a:t>Click icon to add table</a:t>
            </a:r>
            <a:endParaRPr lang="en-US" dirty="0"/>
          </a:p>
        </p:txBody>
      </p:sp>
      <p:sp>
        <p:nvSpPr>
          <p:cNvPr id="4" name="Date Placeholder 3"/>
          <p:cNvSpPr>
            <a:spLocks noGrp="1"/>
          </p:cNvSpPr>
          <p:nvPr>
            <p:ph type="dt" sz="half" idx="10"/>
          </p:nvPr>
        </p:nvSpPr>
        <p:spPr/>
        <p:txBody>
          <a:bodyPr/>
          <a:lstStyle/>
          <a:p>
            <a:fld id="{DD3B4AA1-9976-4DCD-8D15-86AF736FFBFC}" type="datetime1">
              <a:rPr lang="en-US" smtClean="0"/>
              <a:t>6/19/2017</a:t>
            </a:fld>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12"/>
          </p:nvPr>
        </p:nvSpPr>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429166590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ackground Image Dark Overlay - Dark">
    <p:spTree>
      <p:nvGrpSpPr>
        <p:cNvPr id="1" name=""/>
        <p:cNvGrpSpPr/>
        <p:nvPr/>
      </p:nvGrpSpPr>
      <p:grpSpPr>
        <a:xfrm>
          <a:off x="0" y="0"/>
          <a:ext cx="0" cy="0"/>
          <a:chOff x="0" y="0"/>
          <a:chExt cx="0" cy="0"/>
        </a:xfrm>
      </p:grpSpPr>
      <p:sp>
        <p:nvSpPr>
          <p:cNvPr id="7" name="Rectangle 6"/>
          <p:cNvSpPr/>
          <p:nvPr/>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914400" y="182880"/>
            <a:ext cx="10360152"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a:xfrm>
            <a:off x="0" y="1219198"/>
            <a:ext cx="12192000" cy="5638802"/>
          </a:xfrm>
        </p:spPr>
        <p:txBody>
          <a:bodyPr/>
          <a:lstStyle/>
          <a:p>
            <a:r>
              <a:rPr lang="en-US" dirty="0" smtClean="0"/>
              <a:t>Click Icon to add picture</a:t>
            </a:r>
            <a:endParaRPr lang="en-US" dirty="0"/>
          </a:p>
        </p:txBody>
      </p:sp>
      <p:sp>
        <p:nvSpPr>
          <p:cNvPr id="10" name="Content Placeholder 2"/>
          <p:cNvSpPr>
            <a:spLocks noGrp="1"/>
          </p:cNvSpPr>
          <p:nvPr>
            <p:ph idx="1"/>
          </p:nvPr>
        </p:nvSpPr>
        <p:spPr>
          <a:xfrm>
            <a:off x="0" y="2609242"/>
            <a:ext cx="6099048" cy="2743200"/>
          </a:xfrm>
          <a:solidFill>
            <a:srgbClr val="003865">
              <a:alpha val="87843"/>
            </a:srgb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3CF7C7-4E70-4F10-926F-BF1E78B8197F}" type="datetime1">
              <a:rPr lang="en-US" smtClean="0"/>
              <a:t>6/19/2017</a:t>
            </a:fld>
            <a:endParaRPr lang="en-US"/>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12"/>
          </p:nvPr>
        </p:nvSpPr>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391352485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ackground Image Dark Overlay - Ligh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dirty="0" smtClean="0"/>
              <a:t>Click Icon to add picture</a:t>
            </a:r>
            <a:endParaRPr lang="en-US" dirty="0"/>
          </a:p>
        </p:txBody>
      </p:sp>
      <p:sp>
        <p:nvSpPr>
          <p:cNvPr id="8" name="Content Placeholder 2"/>
          <p:cNvSpPr>
            <a:spLocks noGrp="1"/>
          </p:cNvSpPr>
          <p:nvPr>
            <p:ph idx="1"/>
          </p:nvPr>
        </p:nvSpPr>
        <p:spPr>
          <a:xfrm>
            <a:off x="0" y="2609242"/>
            <a:ext cx="6099048" cy="2743200"/>
          </a:xfrm>
          <a:solidFill>
            <a:srgbClr val="003865">
              <a:alpha val="87843"/>
            </a:srgb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17A00A-B052-4AD8-84F9-5D8691FA3A75}" type="datetime1">
              <a:rPr lang="en-US" smtClean="0"/>
              <a:t>6/19/2017</a:t>
            </a:fld>
            <a:endParaRPr lang="en-US"/>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12"/>
          </p:nvPr>
        </p:nvSpPr>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362203217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Content Pic Right Solid- Blac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914400" y="182880"/>
            <a:ext cx="10360152"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1" name="Content Placeholder 4"/>
          <p:cNvSpPr>
            <a:spLocks noGrp="1"/>
          </p:cNvSpPr>
          <p:nvPr>
            <p:ph sz="quarter" idx="10"/>
          </p:nvPr>
        </p:nvSpPr>
        <p:spPr>
          <a:xfrm>
            <a:off x="914400" y="1188720"/>
            <a:ext cx="6217920" cy="502920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Picture Placeholder 2"/>
          <p:cNvSpPr>
            <a:spLocks noGrp="1"/>
          </p:cNvSpPr>
          <p:nvPr>
            <p:ph type="pic" sz="quarter" idx="13"/>
          </p:nvPr>
        </p:nvSpPr>
        <p:spPr>
          <a:xfrm>
            <a:off x="7434072" y="1188720"/>
            <a:ext cx="4754880" cy="5029200"/>
          </a:xfrm>
        </p:spPr>
        <p:txBody>
          <a:bodyPr/>
          <a:lstStyle>
            <a:lvl1pPr>
              <a:buClr>
                <a:schemeClr val="accent2"/>
              </a:buClr>
              <a:defRPr>
                <a:solidFill>
                  <a:schemeClr val="bg1"/>
                </a:solidFill>
              </a:defRPr>
            </a:lvl1pPr>
          </a:lstStyle>
          <a:p>
            <a:r>
              <a:rPr lang="en-US" smtClean="0"/>
              <a:t>Click icon to add picture</a:t>
            </a:r>
            <a:endParaRPr lang="en-US" dirty="0"/>
          </a:p>
        </p:txBody>
      </p:sp>
      <p:sp>
        <p:nvSpPr>
          <p:cNvPr id="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DB465CC5-4775-4C89-94BB-BC1D7C88959C}" type="datetime1">
              <a:rPr lang="en-US" smtClean="0"/>
              <a:t>6/19/2017</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a:p>
        </p:txBody>
      </p:sp>
      <p:sp>
        <p:nvSpPr>
          <p:cNvPr id="9"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3BF7CD9F-2F9C-6E45-B03B-11A66B447909}" type="slidenum">
              <a:rPr lang="en-US" smtClean="0"/>
              <a:t>‹#›</a:t>
            </a:fld>
            <a:endParaRPr lang="en-US"/>
          </a:p>
        </p:txBody>
      </p:sp>
    </p:spTree>
    <p:extLst>
      <p:ext uri="{BB962C8B-B14F-4D97-AF65-F5344CB8AC3E}">
        <p14:creationId xmlns:p14="http://schemas.microsoft.com/office/powerpoint/2010/main" val="254508749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Content Pic Right Solid -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914400" y="182880"/>
            <a:ext cx="10360152"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3" name="Content Placeholder 4"/>
          <p:cNvSpPr>
            <a:spLocks noGrp="1"/>
          </p:cNvSpPr>
          <p:nvPr>
            <p:ph sz="quarter" idx="10"/>
          </p:nvPr>
        </p:nvSpPr>
        <p:spPr>
          <a:xfrm>
            <a:off x="914399" y="1188720"/>
            <a:ext cx="6217920" cy="502920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Picture Placeholder 2"/>
          <p:cNvSpPr>
            <a:spLocks noGrp="1"/>
          </p:cNvSpPr>
          <p:nvPr>
            <p:ph type="pic" sz="quarter" idx="13"/>
          </p:nvPr>
        </p:nvSpPr>
        <p:spPr>
          <a:xfrm>
            <a:off x="7434072" y="1188720"/>
            <a:ext cx="4754880" cy="5029200"/>
          </a:xfrm>
        </p:spPr>
        <p:txBody>
          <a:bodyPr/>
          <a:lstStyle>
            <a:lvl1pPr>
              <a:buClr>
                <a:schemeClr val="accent2"/>
              </a:buClr>
              <a:defRPr>
                <a:solidFill>
                  <a:schemeClr val="bg1"/>
                </a:solidFill>
              </a:defRPr>
            </a:lvl1pPr>
          </a:lstStyle>
          <a:p>
            <a:r>
              <a:rPr lang="en-US" smtClean="0"/>
              <a:t>Click icon to add picture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197F1DA1-C25C-49F2-83FB-16266DF3B207}" type="datetime1">
              <a:rPr lang="en-US" smtClean="0"/>
              <a:t>6/19/2017</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3BF7CD9F-2F9C-6E45-B03B-11A66B447909}" type="slidenum">
              <a:rPr lang="en-US" smtClean="0"/>
              <a:t>‹#›</a:t>
            </a:fld>
            <a:endParaRPr lang="en-US"/>
          </a:p>
        </p:txBody>
      </p:sp>
    </p:spTree>
    <p:extLst>
      <p:ext uri="{BB962C8B-B14F-4D97-AF65-F5344CB8AC3E}">
        <p14:creationId xmlns:p14="http://schemas.microsoft.com/office/powerpoint/2010/main" val="32737965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Content Pic Right Solid - Gradient Light">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7" name="Content Placeholder 4"/>
          <p:cNvSpPr>
            <a:spLocks noGrp="1"/>
          </p:cNvSpPr>
          <p:nvPr>
            <p:ph sz="quarter" idx="10"/>
          </p:nvPr>
        </p:nvSpPr>
        <p:spPr>
          <a:xfrm>
            <a:off x="914400" y="1188720"/>
            <a:ext cx="6217920" cy="5029200"/>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2"/>
          <p:cNvSpPr>
            <a:spLocks noGrp="1"/>
          </p:cNvSpPr>
          <p:nvPr>
            <p:ph type="pic" sz="quarter" idx="13"/>
          </p:nvPr>
        </p:nvSpPr>
        <p:spPr>
          <a:xfrm>
            <a:off x="7434072" y="1188720"/>
            <a:ext cx="4754880" cy="5029200"/>
          </a:xfrm>
        </p:spPr>
        <p:txBody>
          <a:bodyPr/>
          <a:lstStyle>
            <a:lvl1pPr>
              <a:buClr>
                <a:schemeClr val="tx1"/>
              </a:buClr>
              <a:defRPr>
                <a:solidFill>
                  <a:schemeClr val="tx1"/>
                </a:solidFill>
              </a:defRPr>
            </a:lvl1pPr>
          </a:lstStyle>
          <a:p>
            <a:r>
              <a:rPr lang="en-US" smtClean="0"/>
              <a:t>Click icon to add picture</a:t>
            </a:r>
            <a:endParaRPr lang="en-US" dirty="0"/>
          </a:p>
        </p:txBody>
      </p:sp>
      <p:sp>
        <p:nvSpPr>
          <p:cNvPr id="9" name="Date Placeholder 3"/>
          <p:cNvSpPr>
            <a:spLocks noGrp="1"/>
          </p:cNvSpPr>
          <p:nvPr>
            <p:ph type="dt" sz="half" idx="2"/>
          </p:nvPr>
        </p:nvSpPr>
        <p:spPr>
          <a:xfrm>
            <a:off x="914400" y="6356350"/>
            <a:ext cx="1371600" cy="365125"/>
          </a:xfrm>
          <a:prstGeom prst="rect">
            <a:avLst/>
          </a:prstGeom>
        </p:spPr>
        <p:txBody>
          <a:bodyPr vert="horz" lIns="91440" tIns="45720" rIns="91440" bIns="45720" rtlCol="0" anchor="ctr"/>
          <a:lstStyle>
            <a:lvl1pPr algn="l">
              <a:defRPr sz="1200">
                <a:solidFill>
                  <a:schemeClr val="tx2"/>
                </a:solidFill>
              </a:defRPr>
            </a:lvl1pPr>
          </a:lstStyle>
          <a:p>
            <a:fld id="{14B3B795-3F86-487E-93E8-08F85A488B54}" type="datetime1">
              <a:rPr lang="en-US" smtClean="0"/>
              <a:t>6/19/2017</a:t>
            </a:fld>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10" name="Slide Number Placeholder 5"/>
          <p:cNvSpPr>
            <a:spLocks noGrp="1"/>
          </p:cNvSpPr>
          <p:nvPr>
            <p:ph type="sldNum" sz="quarter" idx="4"/>
          </p:nvPr>
        </p:nvSpPr>
        <p:spPr>
          <a:xfrm>
            <a:off x="9902952" y="6356350"/>
            <a:ext cx="1371600" cy="365125"/>
          </a:xfrm>
          <a:prstGeom prst="rect">
            <a:avLst/>
          </a:prstGeom>
        </p:spPr>
        <p:txBody>
          <a:bodyPr vert="horz" lIns="91440" tIns="45720" rIns="91440" bIns="45720" rtlCol="0" anchor="ctr"/>
          <a:lstStyle>
            <a:lvl1pPr algn="r">
              <a:defRPr sz="1200">
                <a:solidFill>
                  <a:schemeClr val="tx2"/>
                </a:solidFill>
              </a:defRPr>
            </a:lvl1pPr>
          </a:lstStyle>
          <a:p>
            <a:fld id="{3BF7CD9F-2F9C-6E45-B03B-11A66B447909}" type="slidenum">
              <a:rPr lang="en-US" smtClean="0"/>
              <a:t>‹#›</a:t>
            </a:fld>
            <a:endParaRPr lang="en-US"/>
          </a:p>
        </p:txBody>
      </p:sp>
    </p:spTree>
    <p:extLst>
      <p:ext uri="{BB962C8B-B14F-4D97-AF65-F5344CB8AC3E}">
        <p14:creationId xmlns:p14="http://schemas.microsoft.com/office/powerpoint/2010/main" val="8298333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 Logo Only Ligh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smtClean="0"/>
              <a:t>Click to enter the slideshow title</a:t>
            </a:r>
            <a:endParaRPr lang="en-US" dirty="0"/>
          </a:p>
        </p:txBody>
      </p:sp>
      <p:sp>
        <p:nvSpPr>
          <p:cNvPr id="3" name="Rectangle 2"/>
          <p:cNvSpPr/>
          <p:nvPr/>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pic>
        <p:nvPicPr>
          <p:cNvPr id="10" name="Picture 9" descr="Minnesota Department of Human Services logo" title="MN DHS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7314" y="1193805"/>
            <a:ext cx="8741044" cy="1829520"/>
          </a:xfrm>
          <a:prstGeom prst="rect">
            <a:avLst/>
          </a:prstGeom>
        </p:spPr>
      </p:pic>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p:txBody>
      </p:sp>
      <p:sp>
        <p:nvSpPr>
          <p:cNvPr id="18" name="Date Placeholder 17"/>
          <p:cNvSpPr>
            <a:spLocks noGrp="1"/>
          </p:cNvSpPr>
          <p:nvPr>
            <p:ph type="dt" sz="half" idx="15"/>
          </p:nvPr>
        </p:nvSpPr>
        <p:spPr/>
        <p:txBody>
          <a:bodyPr/>
          <a:lstStyle/>
          <a:p>
            <a:fld id="{C0F4B651-8E52-432E-A513-C55E71B33892}" type="datetime1">
              <a:rPr lang="en-US" smtClean="0"/>
              <a:t>6/19/2017</a:t>
            </a:fld>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19" name="Slide Number Placeholder 18"/>
          <p:cNvSpPr>
            <a:spLocks noGrp="1"/>
          </p:cNvSpPr>
          <p:nvPr>
            <p:ph type="sldNum" sz="quarter" idx="16"/>
          </p:nvPr>
        </p:nvSpPr>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263849532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eam Page 4 Up - Light BG">
    <p:spTree>
      <p:nvGrpSpPr>
        <p:cNvPr id="1" name=""/>
        <p:cNvGrpSpPr/>
        <p:nvPr/>
      </p:nvGrpSpPr>
      <p:grpSpPr>
        <a:xfrm>
          <a:off x="0" y="0"/>
          <a:ext cx="0" cy="0"/>
          <a:chOff x="0" y="0"/>
          <a:chExt cx="0" cy="0"/>
        </a:xfrm>
      </p:grpSpPr>
      <p:sp>
        <p:nvSpPr>
          <p:cNvPr id="8" name="Rectangle 7"/>
          <p:cNvSpPr/>
          <p:nvPr/>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r>
              <a:rPr lang="en-US" smtClean="0"/>
              <a:t>Click to edit Master title style</a:t>
            </a:r>
            <a:endParaRPr lang="en-US" dirty="0"/>
          </a:p>
        </p:txBody>
      </p:sp>
      <p:sp>
        <p:nvSpPr>
          <p:cNvPr id="17" name="Rectangle 16"/>
          <p:cNvSpPr/>
          <p:nvPr/>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3" name="Date Placeholder 2"/>
          <p:cNvSpPr>
            <a:spLocks noGrp="1"/>
          </p:cNvSpPr>
          <p:nvPr>
            <p:ph type="dt" sz="half" idx="10"/>
          </p:nvPr>
        </p:nvSpPr>
        <p:spPr/>
        <p:txBody>
          <a:bodyPr/>
          <a:lstStyle/>
          <a:p>
            <a:fld id="{6FA658BB-CB3E-4327-B941-2DB87A29C956}" type="datetime1">
              <a:rPr lang="en-US" smtClean="0"/>
              <a:t>6/19/2017</a:t>
            </a:fld>
            <a:endParaRPr lang="en-US"/>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5" name="Slide Number Placeholder 4"/>
          <p:cNvSpPr>
            <a:spLocks noGrp="1"/>
          </p:cNvSpPr>
          <p:nvPr>
            <p:ph type="sldNum" sz="quarter" idx="12"/>
          </p:nvPr>
        </p:nvSpPr>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413140042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eam Page 4-Up - White BG">
    <p:spTree>
      <p:nvGrpSpPr>
        <p:cNvPr id="1" name=""/>
        <p:cNvGrpSpPr/>
        <p:nvPr/>
      </p:nvGrpSpPr>
      <p:grpSpPr>
        <a:xfrm>
          <a:off x="0" y="0"/>
          <a:ext cx="0" cy="0"/>
          <a:chOff x="0" y="0"/>
          <a:chExt cx="0" cy="0"/>
        </a:xfrm>
      </p:grpSpPr>
      <p:sp>
        <p:nvSpPr>
          <p:cNvPr id="8" name="Rectangle 7"/>
          <p:cNvSpPr/>
          <p:nvPr/>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r>
              <a:rPr lang="en-US" smtClean="0"/>
              <a:t>Click to edit Master title style</a:t>
            </a:r>
            <a:endParaRPr lang="en-US" dirty="0"/>
          </a:p>
        </p:txBody>
      </p:sp>
      <p:sp>
        <p:nvSpPr>
          <p:cNvPr id="19" name="Rectangle 18"/>
          <p:cNvSpPr/>
          <p:nvPr/>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3" name="Date Placeholder 2"/>
          <p:cNvSpPr>
            <a:spLocks noGrp="1"/>
          </p:cNvSpPr>
          <p:nvPr>
            <p:ph type="dt" sz="half" idx="10"/>
          </p:nvPr>
        </p:nvSpPr>
        <p:spPr/>
        <p:txBody>
          <a:bodyPr/>
          <a:lstStyle/>
          <a:p>
            <a:fld id="{EFFA7CF3-895D-457C-8074-155F51930951}" type="datetime1">
              <a:rPr lang="en-US" smtClean="0"/>
              <a:t>6/19/2017</a:t>
            </a:fld>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5" name="Slide Number Placeholder 4"/>
          <p:cNvSpPr>
            <a:spLocks noGrp="1"/>
          </p:cNvSpPr>
          <p:nvPr>
            <p:ph type="sldNum" sz="quarter" idx="12"/>
          </p:nvPr>
        </p:nvSpPr>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118770168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eam Page 3 Up - Light BG">
    <p:spTree>
      <p:nvGrpSpPr>
        <p:cNvPr id="1" name=""/>
        <p:cNvGrpSpPr/>
        <p:nvPr/>
      </p:nvGrpSpPr>
      <p:grpSpPr>
        <a:xfrm>
          <a:off x="0" y="0"/>
          <a:ext cx="0" cy="0"/>
          <a:chOff x="0" y="0"/>
          <a:chExt cx="0" cy="0"/>
        </a:xfrm>
      </p:grpSpPr>
      <p:sp>
        <p:nvSpPr>
          <p:cNvPr id="8" name="Rectangle 7"/>
          <p:cNvSpPr/>
          <p:nvPr/>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r>
              <a:rPr lang="en-US" smtClean="0"/>
              <a:t>Click to edit Master title style</a:t>
            </a:r>
            <a:endParaRPr lang="en-US" dirty="0"/>
          </a:p>
        </p:txBody>
      </p:sp>
      <p:sp>
        <p:nvSpPr>
          <p:cNvPr id="17" name="Rectangle 16"/>
          <p:cNvSpPr/>
          <p:nvPr/>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3" name="Date Placeholder 2"/>
          <p:cNvSpPr>
            <a:spLocks noGrp="1"/>
          </p:cNvSpPr>
          <p:nvPr>
            <p:ph type="dt" sz="half" idx="10"/>
          </p:nvPr>
        </p:nvSpPr>
        <p:spPr/>
        <p:txBody>
          <a:bodyPr/>
          <a:lstStyle/>
          <a:p>
            <a:fld id="{BCCE3526-44C6-4FB9-98D3-9A6BA5D5FBCE}" type="datetime1">
              <a:rPr lang="en-US" smtClean="0"/>
              <a:t>6/19/2017</a:t>
            </a:fld>
            <a:endParaRPr lang="en-US"/>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5" name="Slide Number Placeholder 4"/>
          <p:cNvSpPr>
            <a:spLocks noGrp="1"/>
          </p:cNvSpPr>
          <p:nvPr>
            <p:ph type="sldNum" sz="quarter" idx="12"/>
          </p:nvPr>
        </p:nvSpPr>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256387710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eam Page 4 Up Horizontal - Light BG">
    <p:spTree>
      <p:nvGrpSpPr>
        <p:cNvPr id="1" name=""/>
        <p:cNvGrpSpPr/>
        <p:nvPr/>
      </p:nvGrpSpPr>
      <p:grpSpPr>
        <a:xfrm>
          <a:off x="0" y="0"/>
          <a:ext cx="0" cy="0"/>
          <a:chOff x="0" y="0"/>
          <a:chExt cx="0" cy="0"/>
        </a:xfrm>
      </p:grpSpPr>
      <p:sp>
        <p:nvSpPr>
          <p:cNvPr id="8" name="Rectangle 7"/>
          <p:cNvSpPr/>
          <p:nvPr/>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r>
              <a:rPr lang="en-US" smtClean="0"/>
              <a:t>Click to edit Master title style</a:t>
            </a:r>
            <a:endParaRPr lang="en-US" dirty="0"/>
          </a:p>
        </p:txBody>
      </p:sp>
      <p:sp>
        <p:nvSpPr>
          <p:cNvPr id="17" name="Rectangle 16"/>
          <p:cNvSpPr/>
          <p:nvPr/>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38284B3F-759E-4C5D-A3CE-3D8EA3914DA9}" type="datetime1">
              <a:rPr lang="en-US" smtClean="0"/>
              <a:t>6/19/2017</a:t>
            </a:fld>
            <a:endParaRPr lang="en-US"/>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5" name="Slide Number Placeholder 4"/>
          <p:cNvSpPr>
            <a:spLocks noGrp="1"/>
          </p:cNvSpPr>
          <p:nvPr>
            <p:ph type="sldNum" sz="quarter" idx="12"/>
          </p:nvPr>
        </p:nvSpPr>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320860046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eam Page 4 Up Horizontal - White BG">
    <p:spTree>
      <p:nvGrpSpPr>
        <p:cNvPr id="1" name=""/>
        <p:cNvGrpSpPr/>
        <p:nvPr/>
      </p:nvGrpSpPr>
      <p:grpSpPr>
        <a:xfrm>
          <a:off x="0" y="0"/>
          <a:ext cx="0" cy="0"/>
          <a:chOff x="0" y="0"/>
          <a:chExt cx="0" cy="0"/>
        </a:xfrm>
      </p:grpSpPr>
      <p:sp>
        <p:nvSpPr>
          <p:cNvPr id="7" name="Rectangle 6"/>
          <p:cNvSpPr/>
          <p:nvPr/>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8" name="Rectangle 7"/>
          <p:cNvSpPr/>
          <p:nvPr/>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89516EC0-A2BB-41AF-A480-32ECA01DF957}" type="datetime1">
              <a:rPr lang="en-US" smtClean="0"/>
              <a:t>6/19/2017</a:t>
            </a:fld>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12"/>
          </p:nvPr>
        </p:nvSpPr>
        <p:spPr/>
        <p:txBody>
          <a:bodyPr/>
          <a:lstStyle/>
          <a:p>
            <a:fld id="{3BF7CD9F-2F9C-6E45-B03B-11A66B447909}" type="slidenum">
              <a:rPr lang="en-US" smtClean="0"/>
              <a:t>‹#›</a:t>
            </a:fld>
            <a:endParaRPr lang="en-US"/>
          </a:p>
        </p:txBody>
      </p:sp>
      <p:sp>
        <p:nvSpPr>
          <p:cNvPr id="21"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82160483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eam Page 2 Up Horizontal - Light BG">
    <p:spTree>
      <p:nvGrpSpPr>
        <p:cNvPr id="1" name=""/>
        <p:cNvGrpSpPr/>
        <p:nvPr/>
      </p:nvGrpSpPr>
      <p:grpSpPr>
        <a:xfrm>
          <a:off x="0" y="0"/>
          <a:ext cx="0" cy="0"/>
          <a:chOff x="0" y="0"/>
          <a:chExt cx="0" cy="0"/>
        </a:xfrm>
      </p:grpSpPr>
      <p:sp>
        <p:nvSpPr>
          <p:cNvPr id="8" name="Rectangle 7"/>
          <p:cNvSpPr/>
          <p:nvPr/>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r>
              <a:rPr lang="en-US" smtClean="0"/>
              <a:t>Click to edit Master title style</a:t>
            </a:r>
            <a:endParaRPr lang="en-US" dirty="0"/>
          </a:p>
        </p:txBody>
      </p:sp>
      <p:sp>
        <p:nvSpPr>
          <p:cNvPr id="17" name="Rectangle 16"/>
          <p:cNvSpPr/>
          <p:nvPr/>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D7B7564D-B62D-445D-9B06-7DC7F7CE1A6F}" type="datetime1">
              <a:rPr lang="en-US" smtClean="0"/>
              <a:t>6/19/2017</a:t>
            </a:fld>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5" name="Slide Number Placeholder 4"/>
          <p:cNvSpPr>
            <a:spLocks noGrp="1"/>
          </p:cNvSpPr>
          <p:nvPr>
            <p:ph type="sldNum" sz="quarter" idx="12"/>
          </p:nvPr>
        </p:nvSpPr>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124531232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eam Page 2 Up Horizontal - White BG">
    <p:spTree>
      <p:nvGrpSpPr>
        <p:cNvPr id="1" name=""/>
        <p:cNvGrpSpPr/>
        <p:nvPr/>
      </p:nvGrpSpPr>
      <p:grpSpPr>
        <a:xfrm>
          <a:off x="0" y="0"/>
          <a:ext cx="0" cy="0"/>
          <a:chOff x="0" y="0"/>
          <a:chExt cx="0" cy="0"/>
        </a:xfrm>
      </p:grpSpPr>
      <p:sp>
        <p:nvSpPr>
          <p:cNvPr id="7" name="Rectangle 6"/>
          <p:cNvSpPr/>
          <p:nvPr/>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r>
              <a:rPr lang="en-US" smtClean="0"/>
              <a:t>Click to edit Master title style</a:t>
            </a:r>
            <a:endParaRPr lang="en-US" dirty="0"/>
          </a:p>
        </p:txBody>
      </p:sp>
      <p:sp>
        <p:nvSpPr>
          <p:cNvPr id="8" name="Rectangle 7"/>
          <p:cNvSpPr/>
          <p:nvPr/>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4" name="Date Placeholder 3"/>
          <p:cNvSpPr>
            <a:spLocks noGrp="1"/>
          </p:cNvSpPr>
          <p:nvPr>
            <p:ph type="dt" sz="half" idx="10"/>
          </p:nvPr>
        </p:nvSpPr>
        <p:spPr/>
        <p:txBody>
          <a:bodyPr/>
          <a:lstStyle/>
          <a:p>
            <a:fld id="{0D42AC67-0B5B-4DEC-9655-A09C73BED955}" type="datetime1">
              <a:rPr lang="en-US" smtClean="0"/>
              <a:t>6/19/2017</a:t>
            </a:fld>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12"/>
          </p:nvPr>
        </p:nvSpPr>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284256153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Dark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smtClean="0"/>
              <a:t>Click to edit title</a:t>
            </a:r>
            <a:endParaRPr lang="en-US" dirty="0"/>
          </a:p>
        </p:txBody>
      </p:sp>
      <p:sp>
        <p:nvSpPr>
          <p:cNvPr id="4" name="Picture Placeholder 12"/>
          <p:cNvSpPr>
            <a:spLocks noGrp="1"/>
          </p:cNvSpPr>
          <p:nvPr>
            <p:ph type="pic" sz="quarter" idx="10"/>
          </p:nvPr>
        </p:nvSpPr>
        <p:spPr>
          <a:xfrm>
            <a:off x="0" y="2"/>
            <a:ext cx="12192000" cy="6857998"/>
          </a:xfrm>
        </p:spPr>
        <p:txBody>
          <a:bodyPr/>
          <a:lstStyle/>
          <a:p>
            <a:r>
              <a:rPr lang="en-US" smtClean="0"/>
              <a:t>Click icon to add picture</a:t>
            </a:r>
            <a:endParaRPr lang="en-US"/>
          </a:p>
        </p:txBody>
      </p:sp>
    </p:spTree>
    <p:extLst>
      <p:ext uri="{BB962C8B-B14F-4D97-AF65-F5344CB8AC3E}">
        <p14:creationId xmlns:p14="http://schemas.microsoft.com/office/powerpoint/2010/main" val="337388726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White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0"/>
            <a:ext cx="12192000" cy="1219200"/>
          </a:xfrm>
          <a:solidFill>
            <a:schemeClr val="bg1">
              <a:alpha val="87843"/>
            </a:schemeClr>
          </a:solidFill>
        </p:spPr>
        <p:txBody>
          <a:bodyPr>
            <a:normAutofit/>
          </a:bodyPr>
          <a:lstStyle>
            <a:lvl1pPr algn="ctr">
              <a:defRPr sz="3600">
                <a:solidFill>
                  <a:srgbClr val="003865"/>
                </a:solidFill>
              </a:defRPr>
            </a:lvl1pPr>
          </a:lstStyle>
          <a:p>
            <a:r>
              <a:rPr lang="en-US" dirty="0" smtClean="0"/>
              <a:t>Click to edit title</a:t>
            </a:r>
            <a:endParaRPr lang="en-US" dirty="0"/>
          </a:p>
        </p:txBody>
      </p:sp>
      <p:sp>
        <p:nvSpPr>
          <p:cNvPr id="4" name="Picture Placeholder 12"/>
          <p:cNvSpPr>
            <a:spLocks noGrp="1"/>
          </p:cNvSpPr>
          <p:nvPr>
            <p:ph type="pic" sz="quarter" idx="10"/>
          </p:nvPr>
        </p:nvSpPr>
        <p:spPr>
          <a:xfrm>
            <a:off x="0" y="2"/>
            <a:ext cx="12192000" cy="6857999"/>
          </a:xfrm>
        </p:spPr>
        <p:txBody>
          <a:bodyPr/>
          <a:lstStyle/>
          <a:p>
            <a:r>
              <a:rPr lang="en-US" smtClean="0"/>
              <a:t>Click icon to add picture</a:t>
            </a:r>
            <a:endParaRPr lang="en-US"/>
          </a:p>
        </p:txBody>
      </p:sp>
    </p:spTree>
    <p:extLst>
      <p:ext uri="{BB962C8B-B14F-4D97-AF65-F5344CB8AC3E}">
        <p14:creationId xmlns:p14="http://schemas.microsoft.com/office/powerpoint/2010/main" val="87385733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smtClean="0"/>
              <a:t>Click to edit title</a:t>
            </a:r>
            <a:endParaRPr lang="en-US" dirty="0"/>
          </a:p>
        </p:txBody>
      </p:sp>
      <p:sp>
        <p:nvSpPr>
          <p:cNvPr id="4" name="Picture Placeholder 12"/>
          <p:cNvSpPr>
            <a:spLocks noGrp="1"/>
          </p:cNvSpPr>
          <p:nvPr>
            <p:ph type="pic" sz="quarter" idx="10"/>
          </p:nvPr>
        </p:nvSpPr>
        <p:spPr>
          <a:xfrm>
            <a:off x="0" y="2"/>
            <a:ext cx="12192000" cy="6857999"/>
          </a:xfrm>
        </p:spPr>
        <p:txBody>
          <a:bodyPr/>
          <a:lstStyle/>
          <a:p>
            <a:r>
              <a:rPr lang="en-US" smtClean="0"/>
              <a:t>Click icon to add picture</a:t>
            </a:r>
            <a:endParaRPr lang="en-US"/>
          </a:p>
        </p:txBody>
      </p:sp>
    </p:spTree>
    <p:extLst>
      <p:ext uri="{BB962C8B-B14F-4D97-AF65-F5344CB8AC3E}">
        <p14:creationId xmlns:p14="http://schemas.microsoft.com/office/powerpoint/2010/main" val="74032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 Logo Only Dark">
    <p:bg>
      <p:bgPr>
        <a:solidFill>
          <a:schemeClr val="tx1"/>
        </a:solidFill>
        <a:effectLst/>
      </p:bgPr>
    </p:bg>
    <p:spTree>
      <p:nvGrpSpPr>
        <p:cNvPr id="1" name=""/>
        <p:cNvGrpSpPr/>
        <p:nvPr/>
      </p:nvGrpSpPr>
      <p:grpSpPr>
        <a:xfrm>
          <a:off x="0" y="0"/>
          <a:ext cx="0" cy="0"/>
          <a:chOff x="0" y="0"/>
          <a:chExt cx="0" cy="0"/>
        </a:xfrm>
      </p:grpSpPr>
      <p:sp>
        <p:nvSpPr>
          <p:cNvPr id="8" name="Rectangle 7"/>
          <p:cNvSpPr/>
          <p:nvPr/>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1"/>
          <p:cNvSpPr>
            <a:spLocks noGrp="1"/>
          </p:cNvSpPr>
          <p:nvPr>
            <p:ph type="title" hasCustomPrompt="1"/>
          </p:nvPr>
        </p:nvSpPr>
        <p:spPr>
          <a:xfrm>
            <a:off x="0" y="4188562"/>
            <a:ext cx="12192000" cy="1197864"/>
          </a:xfrm>
          <a:solidFill>
            <a:srgbClr val="78BE21"/>
          </a:solidFill>
        </p:spPr>
        <p:txBody>
          <a:bodyPr/>
          <a:lstStyle>
            <a:lvl1pPr algn="ctr">
              <a:defRPr baseline="0"/>
            </a:lvl1pPr>
          </a:lstStyle>
          <a:p>
            <a:r>
              <a:rPr lang="en-US" dirty="0" smtClean="0"/>
              <a:t>Click to enter slideshow title</a:t>
            </a:r>
            <a:endParaRPr lang="en-US" dirty="0"/>
          </a:p>
        </p:txBody>
      </p:sp>
      <p:pic>
        <p:nvPicPr>
          <p:cNvPr id="7" name="Picture 6" descr="Minnesota Department of Human Services logo" title="MN DHS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7315" y="1193803"/>
            <a:ext cx="8741044" cy="1829522"/>
          </a:xfrm>
          <a:prstGeom prst="rect">
            <a:avLst/>
          </a:prstGeom>
        </p:spPr>
      </p:pic>
      <p:sp>
        <p:nvSpPr>
          <p:cNvPr id="9"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p:txBody>
      </p:sp>
      <p:sp>
        <p:nvSpPr>
          <p:cNvPr id="3" name="Date Placeholder 2"/>
          <p:cNvSpPr>
            <a:spLocks noGrp="1"/>
          </p:cNvSpPr>
          <p:nvPr>
            <p:ph type="dt" sz="half" idx="10"/>
          </p:nvPr>
        </p:nvSpPr>
        <p:spPr/>
        <p:txBody>
          <a:bodyPr/>
          <a:lstStyle/>
          <a:p>
            <a:fld id="{A85AA46C-3CB1-4F6B-899F-CFD1A2B6CCD8}" type="datetime1">
              <a:rPr lang="en-US" smtClean="0"/>
              <a:t>6/19/2017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12975769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Big Image - Green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smtClean="0"/>
              <a:t>Click to edit title</a:t>
            </a:r>
            <a:endParaRPr lang="en-US" dirty="0"/>
          </a:p>
        </p:txBody>
      </p:sp>
      <p:sp>
        <p:nvSpPr>
          <p:cNvPr id="4" name="Picture Placeholder 12"/>
          <p:cNvSpPr>
            <a:spLocks noGrp="1"/>
          </p:cNvSpPr>
          <p:nvPr>
            <p:ph type="pic" sz="quarter" idx="10"/>
          </p:nvPr>
        </p:nvSpPr>
        <p:spPr>
          <a:xfrm>
            <a:off x="0" y="2"/>
            <a:ext cx="12192000" cy="6857999"/>
          </a:xfrm>
        </p:spPr>
        <p:txBody>
          <a:bodyPr/>
          <a:lstStyle/>
          <a:p>
            <a:r>
              <a:rPr lang="en-US" smtClean="0"/>
              <a:t>Click icon to add picture</a:t>
            </a:r>
            <a:endParaRPr lang="en-US"/>
          </a:p>
        </p:txBody>
      </p:sp>
    </p:spTree>
    <p:extLst>
      <p:ext uri="{BB962C8B-B14F-4D97-AF65-F5344CB8AC3E}">
        <p14:creationId xmlns:p14="http://schemas.microsoft.com/office/powerpoint/2010/main" val="308842540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de Solid - Light Gradient BG">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smtClean="0"/>
              <a:t>Code Demo (Click to Edit)</a:t>
            </a:r>
            <a:endParaRPr lang="en-US" dirty="0"/>
          </a:p>
        </p:txBody>
      </p:sp>
      <p:sp>
        <p:nvSpPr>
          <p:cNvPr id="10" name="Table Placeholder 8"/>
          <p:cNvSpPr>
            <a:spLocks noGrp="1"/>
          </p:cNvSpPr>
          <p:nvPr>
            <p:ph type="tbl" sz="quarter" idx="13"/>
          </p:nvPr>
        </p:nvSpPr>
        <p:spPr>
          <a:xfrm>
            <a:off x="2032000" y="2233262"/>
            <a:ext cx="8128000" cy="2966751"/>
          </a:xfrm>
        </p:spPr>
        <p:txBody>
          <a:bodyPr/>
          <a:lstStyle/>
          <a:p>
            <a:r>
              <a:rPr lang="en-US" smtClean="0"/>
              <a:t>Click icon to add table</a:t>
            </a:r>
            <a:endParaRPr lang="en-US"/>
          </a:p>
        </p:txBody>
      </p:sp>
      <p:sp>
        <p:nvSpPr>
          <p:cNvPr id="6" name="Date Placeholder 3"/>
          <p:cNvSpPr>
            <a:spLocks noGrp="1"/>
          </p:cNvSpPr>
          <p:nvPr>
            <p:ph type="dt" sz="half" idx="10"/>
          </p:nvPr>
        </p:nvSpPr>
        <p:spPr>
          <a:xfrm>
            <a:off x="914400" y="6356350"/>
            <a:ext cx="1371600" cy="365125"/>
          </a:xfrm>
        </p:spPr>
        <p:txBody>
          <a:bodyPr/>
          <a:lstStyle/>
          <a:p>
            <a:fld id="{0E7DFF62-EF71-4F88-935E-522C0F4358F6}" type="datetime1">
              <a:rPr lang="en-US" smtClean="0"/>
              <a:t>6/19/2017</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8" name="Slide Number Placeholder 5"/>
          <p:cNvSpPr>
            <a:spLocks noGrp="1"/>
          </p:cNvSpPr>
          <p:nvPr>
            <p:ph type="sldNum" sz="quarter" idx="12"/>
          </p:nvPr>
        </p:nvSpPr>
        <p:spPr>
          <a:xfrm>
            <a:off x="9902952" y="6356350"/>
            <a:ext cx="1371600" cy="365125"/>
          </a:xfrm>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4039499869"/>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de Solid - Dark BG">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smtClean="0"/>
              <a:t>Code Demo (Click to Edit)</a:t>
            </a:r>
            <a:endParaRPr lang="en-US" dirty="0"/>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r>
              <a:rPr lang="en-US" smtClean="0"/>
              <a:t>Click icon to add table</a:t>
            </a:r>
            <a:endParaRPr lang="en-US" dirty="0"/>
          </a:p>
        </p:txBody>
      </p:sp>
      <p:sp>
        <p:nvSpPr>
          <p:cNvPr id="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DBAED736-70DA-4732-BD31-36CB506C905E}" type="datetime1">
              <a:rPr lang="en-US" smtClean="0"/>
              <a:t>6/19/2017</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a:p>
        </p:txBody>
      </p:sp>
      <p:sp>
        <p:nvSpPr>
          <p:cNvPr id="9"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3BF7CD9F-2F9C-6E45-B03B-11A66B447909}" type="slidenum">
              <a:rPr lang="en-US" smtClean="0"/>
              <a:t>‹#›</a:t>
            </a:fld>
            <a:endParaRPr lang="en-US"/>
          </a:p>
        </p:txBody>
      </p:sp>
    </p:spTree>
    <p:extLst>
      <p:ext uri="{BB962C8B-B14F-4D97-AF65-F5344CB8AC3E}">
        <p14:creationId xmlns:p14="http://schemas.microsoft.com/office/powerpoint/2010/main" val="3025742341"/>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Screen Capture Right - Blac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914400" y="365760"/>
            <a:ext cx="3657600" cy="2743200"/>
          </a:xfrm>
        </p:spPr>
        <p:txBody>
          <a:bodyPr/>
          <a:lstStyle>
            <a:lvl1pPr>
              <a:defRPr b="0">
                <a:solidFill>
                  <a:schemeClr val="accent2"/>
                </a:solidFill>
              </a:defRPr>
            </a:lvl1pPr>
          </a:lstStyle>
          <a:p>
            <a:r>
              <a:rPr lang="en-US" dirty="0" smtClean="0"/>
              <a:t>Click to edit title</a:t>
            </a:r>
            <a:endParaRPr lang="en-US" dirty="0"/>
          </a:p>
        </p:txBody>
      </p:sp>
      <p:sp>
        <p:nvSpPr>
          <p:cNvPr id="15" name="Text Placeholder 3"/>
          <p:cNvSpPr>
            <a:spLocks noGrp="1"/>
          </p:cNvSpPr>
          <p:nvPr>
            <p:ph type="body" sz="quarter" idx="13"/>
          </p:nvPr>
        </p:nvSpPr>
        <p:spPr>
          <a:xfrm>
            <a:off x="914399" y="3200399"/>
            <a:ext cx="3657600" cy="283464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6320"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846320" y="1067565"/>
            <a:ext cx="9516215" cy="4850604"/>
          </a:xfrm>
        </p:spPr>
        <p:txBody>
          <a:bodyPr/>
          <a:lstStyle>
            <a:lvl1pPr>
              <a:defRPr/>
            </a:lvl1pPr>
          </a:lstStyle>
          <a:p>
            <a:r>
              <a:rPr lang="en-US" dirty="0" smtClean="0"/>
              <a:t>Click icon to insert screenshot</a:t>
            </a:r>
            <a:endParaRPr lang="en-US" dirty="0"/>
          </a:p>
        </p:txBody>
      </p:sp>
      <p:sp>
        <p:nvSpPr>
          <p:cNvPr id="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B4F0261D-81E9-4E3F-BC6C-8C634508C266}" type="datetime1">
              <a:rPr lang="en-US" smtClean="0"/>
              <a:t>6/19/2017</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a:p>
        </p:txBody>
      </p:sp>
      <p:sp>
        <p:nvSpPr>
          <p:cNvPr id="9"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3BF7CD9F-2F9C-6E45-B03B-11A66B447909}" type="slidenum">
              <a:rPr lang="en-US" smtClean="0"/>
              <a:t>‹#›</a:t>
            </a:fld>
            <a:endParaRPr lang="en-US"/>
          </a:p>
        </p:txBody>
      </p:sp>
    </p:spTree>
    <p:extLst>
      <p:ext uri="{BB962C8B-B14F-4D97-AF65-F5344CB8AC3E}">
        <p14:creationId xmlns:p14="http://schemas.microsoft.com/office/powerpoint/2010/main" val="3912132772"/>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Screen Capture Right - Light Gradient">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365760"/>
            <a:ext cx="3657600" cy="2743200"/>
          </a:xfrm>
        </p:spPr>
        <p:txBody>
          <a:bodyPr/>
          <a:lstStyle>
            <a:lvl1pPr>
              <a:defRPr>
                <a:solidFill>
                  <a:schemeClr val="accent1"/>
                </a:solidFill>
              </a:defRPr>
            </a:lvl1pPr>
          </a:lstStyle>
          <a:p>
            <a:r>
              <a:rPr lang="en-US" dirty="0" smtClean="0"/>
              <a:t>Click to edit title</a:t>
            </a:r>
            <a:endParaRPr lang="en-US" dirty="0"/>
          </a:p>
        </p:txBody>
      </p:sp>
      <p:sp>
        <p:nvSpPr>
          <p:cNvPr id="4" name="Text Placeholder 3"/>
          <p:cNvSpPr>
            <a:spLocks noGrp="1"/>
          </p:cNvSpPr>
          <p:nvPr>
            <p:ph type="body" sz="quarter" idx="11"/>
          </p:nvPr>
        </p:nvSpPr>
        <p:spPr>
          <a:xfrm>
            <a:off x="914400" y="3200400"/>
            <a:ext cx="3657600" cy="283464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6320" y="457200"/>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846320" y="1005840"/>
            <a:ext cx="9516215" cy="4850604"/>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2"/>
          </p:nvPr>
        </p:nvSpPr>
        <p:spPr>
          <a:xfrm>
            <a:off x="914400" y="6356350"/>
            <a:ext cx="1371600" cy="365125"/>
          </a:xfrm>
        </p:spPr>
        <p:txBody>
          <a:bodyPr/>
          <a:lstStyle/>
          <a:p>
            <a:fld id="{7D21D2DF-00A8-4085-877D-20B9A3D77FF6}" type="datetime1">
              <a:rPr lang="en-US" smtClean="0"/>
              <a:t>6/19/2017</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11" name="Slide Number Placeholder 6"/>
          <p:cNvSpPr>
            <a:spLocks noGrp="1"/>
          </p:cNvSpPr>
          <p:nvPr>
            <p:ph type="sldNum" sz="quarter" idx="13"/>
          </p:nvPr>
        </p:nvSpPr>
        <p:spPr>
          <a:xfrm>
            <a:off x="9902952" y="6356350"/>
            <a:ext cx="1371600" cy="365125"/>
          </a:xfrm>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1722246797"/>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Screen Capture Right - Dark Gradient">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6320" y="457200"/>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846320" y="1005840"/>
            <a:ext cx="9516215" cy="4850604"/>
          </a:xfrm>
        </p:spPr>
        <p:txBody>
          <a:bodyPr/>
          <a:lstStyle>
            <a:lvl1pPr>
              <a:defRPr/>
            </a:lvl1pPr>
          </a:lstStyle>
          <a:p>
            <a:r>
              <a:rPr lang="en-US" dirty="0" smtClean="0"/>
              <a:t>Click icon to insert screenshot</a:t>
            </a:r>
            <a:endParaRPr lang="en-US" dirty="0"/>
          </a:p>
        </p:txBody>
      </p:sp>
      <p:sp>
        <p:nvSpPr>
          <p:cNvPr id="12" name="Title 1"/>
          <p:cNvSpPr>
            <a:spLocks noGrp="1"/>
          </p:cNvSpPr>
          <p:nvPr>
            <p:ph type="title" hasCustomPrompt="1"/>
          </p:nvPr>
        </p:nvSpPr>
        <p:spPr>
          <a:xfrm>
            <a:off x="914400" y="365760"/>
            <a:ext cx="3657600" cy="2743200"/>
          </a:xfrm>
        </p:spPr>
        <p:txBody>
          <a:bodyPr/>
          <a:lstStyle>
            <a:lvl1pPr>
              <a:defRPr b="0">
                <a:solidFill>
                  <a:schemeClr val="accent2"/>
                </a:solidFill>
              </a:defRPr>
            </a:lvl1pPr>
          </a:lstStyle>
          <a:p>
            <a:r>
              <a:rPr lang="en-US" dirty="0" smtClean="0"/>
              <a:t>Click to edit title</a:t>
            </a:r>
            <a:endParaRPr lang="en-US" dirty="0"/>
          </a:p>
        </p:txBody>
      </p:sp>
      <p:sp>
        <p:nvSpPr>
          <p:cNvPr id="17" name="Text Placeholder 3"/>
          <p:cNvSpPr>
            <a:spLocks noGrp="1"/>
          </p:cNvSpPr>
          <p:nvPr>
            <p:ph type="body" sz="quarter" idx="13"/>
          </p:nvPr>
        </p:nvSpPr>
        <p:spPr>
          <a:xfrm>
            <a:off x="914399" y="3200399"/>
            <a:ext cx="3657600" cy="283464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EA26B54D-36C3-45C9-B70A-8CEE6503C3BA}" type="datetime1">
              <a:rPr lang="en-US" smtClean="0"/>
              <a:t>6/19/2017</a:t>
            </a:fld>
            <a:endParaRPr lang="en-US"/>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a:p>
        </p:txBody>
      </p:sp>
      <p:sp>
        <p:nvSpPr>
          <p:cNvPr id="20"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3BF7CD9F-2F9C-6E45-B03B-11A66B447909}" type="slidenum">
              <a:rPr lang="en-US" smtClean="0"/>
              <a:t>‹#›</a:t>
            </a:fld>
            <a:endParaRPr lang="en-US"/>
          </a:p>
        </p:txBody>
      </p:sp>
    </p:spTree>
    <p:extLst>
      <p:ext uri="{BB962C8B-B14F-4D97-AF65-F5344CB8AC3E}">
        <p14:creationId xmlns:p14="http://schemas.microsoft.com/office/powerpoint/2010/main" val="397869479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Screen Capture Bottom - Blac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914400" y="182880"/>
            <a:ext cx="10360152"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1" name="Text Placeholder 3"/>
          <p:cNvSpPr>
            <a:spLocks noGrp="1"/>
          </p:cNvSpPr>
          <p:nvPr>
            <p:ph type="body" sz="quarter" idx="13"/>
          </p:nvPr>
        </p:nvSpPr>
        <p:spPr>
          <a:xfrm>
            <a:off x="914400" y="1188720"/>
            <a:ext cx="10360152" cy="173736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3458" y="3108960"/>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657600"/>
            <a:ext cx="9287236" cy="4733889"/>
          </a:xfrm>
        </p:spPr>
        <p:txBody>
          <a:bodyPr/>
          <a:lstStyle>
            <a:lvl1pPr>
              <a:defRPr/>
            </a:lvl1pPr>
          </a:lstStyle>
          <a:p>
            <a:r>
              <a:rPr lang="en-US" dirty="0" smtClean="0"/>
              <a:t>Click icon to insert screenshot</a:t>
            </a:r>
            <a:endParaRPr lang="en-US" dirty="0"/>
          </a:p>
        </p:txBody>
      </p:sp>
    </p:spTree>
    <p:extLst>
      <p:ext uri="{BB962C8B-B14F-4D97-AF65-F5344CB8AC3E}">
        <p14:creationId xmlns:p14="http://schemas.microsoft.com/office/powerpoint/2010/main" val="3539231417"/>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Screen Capture Bottom - Light Gradient">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7" name="Text Placeholder 3"/>
          <p:cNvSpPr>
            <a:spLocks noGrp="1"/>
          </p:cNvSpPr>
          <p:nvPr>
            <p:ph type="body" sz="quarter" idx="11"/>
          </p:nvPr>
        </p:nvSpPr>
        <p:spPr>
          <a:xfrm>
            <a:off x="914400" y="1188720"/>
            <a:ext cx="10360152" cy="17373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3458" y="3108960"/>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657600"/>
            <a:ext cx="9287236" cy="4733889"/>
          </a:xfrm>
        </p:spPr>
        <p:txBody>
          <a:bodyPr/>
          <a:lstStyle>
            <a:lvl1pPr>
              <a:defRPr/>
            </a:lvl1pPr>
          </a:lstStyle>
          <a:p>
            <a:r>
              <a:rPr lang="en-US" dirty="0" smtClean="0"/>
              <a:t>Click icon to insert screenshot</a:t>
            </a:r>
            <a:endParaRPr lang="en-US" dirty="0"/>
          </a:p>
        </p:txBody>
      </p:sp>
    </p:spTree>
    <p:extLst>
      <p:ext uri="{BB962C8B-B14F-4D97-AF65-F5344CB8AC3E}">
        <p14:creationId xmlns:p14="http://schemas.microsoft.com/office/powerpoint/2010/main" val="1943747187"/>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Screen Capture Bottom - Dark Gradient">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914400" y="182880"/>
            <a:ext cx="10360152"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9" name="Text Placeholder 3"/>
          <p:cNvSpPr>
            <a:spLocks noGrp="1"/>
          </p:cNvSpPr>
          <p:nvPr>
            <p:ph type="body" sz="quarter" idx="13"/>
          </p:nvPr>
        </p:nvSpPr>
        <p:spPr>
          <a:xfrm>
            <a:off x="914400" y="1188720"/>
            <a:ext cx="10360152" cy="173736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3458" y="3108960"/>
            <a:ext cx="9387470" cy="5283060"/>
          </a:xfrm>
          <a:prstGeom prst="rect">
            <a:avLst/>
          </a:prstGeom>
          <a:ln>
            <a:noFill/>
          </a:ln>
          <a:effectLst>
            <a:outerShdw blurRad="292100" dist="139700" dir="2700000" algn="tl" rotWithShape="0">
              <a:srgbClr val="333333">
                <a:alpha val="65000"/>
              </a:srgbClr>
            </a:outerShdw>
          </a:effectLst>
        </p:spPr>
      </p:pic>
      <p:sp>
        <p:nvSpPr>
          <p:cNvPr id="8" name="Picture Placeholder 12" descr="Screenshot"/>
          <p:cNvSpPr>
            <a:spLocks noGrp="1"/>
          </p:cNvSpPr>
          <p:nvPr>
            <p:ph type="pic" sz="quarter" idx="10" hasCustomPrompt="1"/>
          </p:nvPr>
        </p:nvSpPr>
        <p:spPr>
          <a:xfrm>
            <a:off x="1373459" y="3657600"/>
            <a:ext cx="9287236" cy="4733889"/>
          </a:xfrm>
        </p:spPr>
        <p:txBody>
          <a:bodyPr/>
          <a:lstStyle>
            <a:lvl1pPr>
              <a:defRPr/>
            </a:lvl1pPr>
          </a:lstStyle>
          <a:p>
            <a:r>
              <a:rPr lang="en-US" dirty="0" smtClean="0"/>
              <a:t>Click icon to insert screenshot</a:t>
            </a:r>
            <a:endParaRPr lang="en-US" dirty="0"/>
          </a:p>
        </p:txBody>
      </p:sp>
    </p:spTree>
    <p:extLst>
      <p:ext uri="{BB962C8B-B14F-4D97-AF65-F5344CB8AC3E}">
        <p14:creationId xmlns:p14="http://schemas.microsoft.com/office/powerpoint/2010/main" val="3670236200"/>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Screen Capture Display Right - Dark Gradient">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914400" y="365760"/>
            <a:ext cx="3657600" cy="2743200"/>
          </a:xfrm>
        </p:spPr>
        <p:txBody>
          <a:bodyPr/>
          <a:lstStyle>
            <a:lvl1pPr>
              <a:defRPr b="0">
                <a:solidFill>
                  <a:schemeClr val="accent2"/>
                </a:solidFill>
              </a:defRPr>
            </a:lvl1pPr>
          </a:lstStyle>
          <a:p>
            <a:r>
              <a:rPr lang="en-US" dirty="0" smtClean="0"/>
              <a:t>Click to edit title</a:t>
            </a:r>
            <a:endParaRPr lang="en-US" dirty="0"/>
          </a:p>
        </p:txBody>
      </p:sp>
      <p:sp>
        <p:nvSpPr>
          <p:cNvPr id="17" name="Text Placeholder 3"/>
          <p:cNvSpPr>
            <a:spLocks noGrp="1"/>
          </p:cNvSpPr>
          <p:nvPr>
            <p:ph type="body" sz="quarter" idx="13"/>
          </p:nvPr>
        </p:nvSpPr>
        <p:spPr>
          <a:xfrm>
            <a:off x="914399" y="3200399"/>
            <a:ext cx="3657600" cy="283464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13" descr="Compute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dirty="0" smtClean="0"/>
              <a:t>Click icon to insert screenshot</a:t>
            </a:r>
            <a:endParaRPr lang="en-US" dirty="0"/>
          </a:p>
        </p:txBody>
      </p:sp>
      <p:sp>
        <p:nvSpPr>
          <p:cNvPr id="1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50DD2D1F-9493-4FE4-98EF-4D81EBD2B395}" type="datetime1">
              <a:rPr lang="en-US" smtClean="0"/>
              <a:t>6/19/2017</a:t>
            </a:fld>
            <a:endParaRPr lang="en-US"/>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a:p>
        </p:txBody>
      </p:sp>
      <p:sp>
        <p:nvSpPr>
          <p:cNvPr id="20"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3BF7CD9F-2F9C-6E45-B03B-11A66B447909}" type="slidenum">
              <a:rPr lang="en-US" smtClean="0"/>
              <a:t>‹#›</a:t>
            </a:fld>
            <a:endParaRPr lang="en-US"/>
          </a:p>
        </p:txBody>
      </p:sp>
    </p:spTree>
    <p:extLst>
      <p:ext uri="{BB962C8B-B14F-4D97-AF65-F5344CB8AC3E}">
        <p14:creationId xmlns:p14="http://schemas.microsoft.com/office/powerpoint/2010/main" val="35081820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 Photo Light">
    <p:spTree>
      <p:nvGrpSpPr>
        <p:cNvPr id="1" name=""/>
        <p:cNvGrpSpPr/>
        <p:nvPr/>
      </p:nvGrpSpPr>
      <p:grpSpPr>
        <a:xfrm>
          <a:off x="0" y="0"/>
          <a:ext cx="0" cy="0"/>
          <a:chOff x="0" y="0"/>
          <a:chExt cx="0" cy="0"/>
        </a:xfrm>
      </p:grpSpPr>
      <p:sp>
        <p:nvSpPr>
          <p:cNvPr id="7" name="Rectangle 6"/>
          <p:cNvSpPr/>
          <p:nvPr/>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1"/>
          <p:cNvSpPr>
            <a:spLocks noGrp="1"/>
          </p:cNvSpPr>
          <p:nvPr>
            <p:ph type="title" hasCustomPrompt="1"/>
          </p:nvPr>
        </p:nvSpPr>
        <p:spPr>
          <a:xfrm>
            <a:off x="3048" y="4186256"/>
            <a:ext cx="12188952" cy="1197864"/>
          </a:xfrm>
          <a:solidFill>
            <a:schemeClr val="tx1"/>
          </a:solidFill>
        </p:spPr>
        <p:txBody>
          <a:bodyPr/>
          <a:lstStyle>
            <a:lvl1pPr algn="ctr">
              <a:defRPr>
                <a:solidFill>
                  <a:schemeClr val="bg1"/>
                </a:solidFill>
              </a:defRPr>
            </a:lvl1pPr>
          </a:lstStyle>
          <a:p>
            <a:r>
              <a:rPr lang="en-US" dirty="0" smtClean="0"/>
              <a:t>Click to edit section title</a:t>
            </a:r>
            <a:endParaRPr lang="en-US" dirty="0"/>
          </a:p>
        </p:txBody>
      </p:sp>
      <p:sp>
        <p:nvSpPr>
          <p:cNvPr id="3" name="Date Placeholder 2"/>
          <p:cNvSpPr>
            <a:spLocks noGrp="1"/>
          </p:cNvSpPr>
          <p:nvPr>
            <p:ph type="dt" sz="half" idx="10"/>
          </p:nvPr>
        </p:nvSpPr>
        <p:spPr/>
        <p:txBody>
          <a:bodyPr/>
          <a:lstStyle/>
          <a:p>
            <a:fld id="{BAC1D06E-13E1-40EB-95AA-5D9ED1AA0E7D}" type="datetime1">
              <a:rPr lang="en-US" smtClean="0"/>
              <a:t>6/19/2017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F7CD9F-2F9C-6E45-B03B-11A66B447909}" type="slidenum">
              <a:rPr lang="en-US" smtClean="0"/>
              <a:t>‹#›</a:t>
            </a:fld>
            <a:endParaRPr lang="en-US"/>
          </a:p>
        </p:txBody>
      </p:sp>
      <p:pic>
        <p:nvPicPr>
          <p:cNvPr id="6" name="Picture 5" descr="Minnesota Department of Human Services logo" title="MN DHS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2394" y="444403"/>
            <a:ext cx="4448641" cy="931111"/>
          </a:xfrm>
          <a:prstGeom prst="rect">
            <a:avLst/>
          </a:prstGeom>
        </p:spPr>
      </p:pic>
      <p:sp>
        <p:nvSpPr>
          <p:cNvPr id="8" name="Picture Placeholder 2"/>
          <p:cNvSpPr>
            <a:spLocks noGrp="1"/>
          </p:cNvSpPr>
          <p:nvPr>
            <p:ph type="pic" sz="quarter" idx="13" hasCustomPrompt="1"/>
          </p:nvPr>
        </p:nvSpPr>
        <p:spPr>
          <a:xfrm>
            <a:off x="0" y="1789113"/>
            <a:ext cx="12192000" cy="2298700"/>
          </a:xfrm>
        </p:spPr>
        <p:txBody>
          <a:bodyPr/>
          <a:lstStyle/>
          <a:p>
            <a:r>
              <a:rPr lang="en-US" dirty="0" smtClean="0"/>
              <a:t>Click Icon to add picture</a:t>
            </a:r>
            <a:endParaRPr lang="en-US" dirty="0"/>
          </a:p>
        </p:txBody>
      </p:sp>
      <p:sp>
        <p:nvSpPr>
          <p:cNvPr id="9" name="Text Placeholder 10"/>
          <p:cNvSpPr>
            <a:spLocks noGrp="1"/>
          </p:cNvSpPr>
          <p:nvPr>
            <p:ph type="body" sz="quarter" idx="14" hasCustomPrompt="1"/>
          </p:nvPr>
        </p:nvSpPr>
        <p:spPr>
          <a:xfrm>
            <a:off x="2802467" y="5548172"/>
            <a:ext cx="6587067" cy="649794"/>
          </a:xfrm>
        </p:spPr>
        <p:txBody>
          <a:bodyPr>
            <a:normAutofit/>
          </a:bodyPr>
          <a:lstStyle>
            <a:lvl1pPr marL="0" indent="0" algn="ctr">
              <a:spcBef>
                <a:spcPts val="0"/>
              </a:spcBef>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p:txBody>
      </p:sp>
    </p:spTree>
    <p:extLst>
      <p:ext uri="{BB962C8B-B14F-4D97-AF65-F5344CB8AC3E}">
        <p14:creationId xmlns:p14="http://schemas.microsoft.com/office/powerpoint/2010/main" val="18681851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Single Quote - Dark Gradient">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smtClean="0"/>
              <a:t>“Click to edit quote.”</a:t>
            </a:r>
            <a:endParaRPr lang="en-US" dirty="0"/>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smtClean="0"/>
              <a:t>- Click to edit name or subtext</a:t>
            </a:r>
            <a:endParaRPr lang="en-US" dirty="0"/>
          </a:p>
        </p:txBody>
      </p:sp>
      <p:sp>
        <p:nvSpPr>
          <p:cNvPr id="13"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25416BCB-B76B-4648-968F-0365ADBD4AE0}" type="datetime1">
              <a:rPr lang="en-US" smtClean="0"/>
              <a:t>6/19/2017</a:t>
            </a:fld>
            <a:endParaRPr lang="en-US"/>
          </a:p>
        </p:txBody>
      </p:sp>
      <p:sp>
        <p:nvSpPr>
          <p:cNvPr id="14"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a:p>
        </p:txBody>
      </p:sp>
      <p:sp>
        <p:nvSpPr>
          <p:cNvPr id="15"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3BF7CD9F-2F9C-6E45-B03B-11A66B447909}" type="slidenum">
              <a:rPr lang="en-US" smtClean="0"/>
              <a:t>‹#›</a:t>
            </a:fld>
            <a:endParaRPr lang="en-US"/>
          </a:p>
        </p:txBody>
      </p:sp>
    </p:spTree>
    <p:extLst>
      <p:ext uri="{BB962C8B-B14F-4D97-AF65-F5344CB8AC3E}">
        <p14:creationId xmlns:p14="http://schemas.microsoft.com/office/powerpoint/2010/main" val="736040127"/>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Single Quote - Black Gradient">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smtClean="0"/>
              <a:t>“Click to edit quote.”</a:t>
            </a:r>
            <a:endParaRPr lang="en-US" dirty="0"/>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smtClean="0"/>
              <a:t>- Click to edit name or subtext</a:t>
            </a:r>
            <a:endParaRPr lang="en-US" dirty="0"/>
          </a:p>
        </p:txBody>
      </p:sp>
      <p:sp>
        <p:nvSpPr>
          <p:cNvPr id="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73327361-41A5-4AA1-B4E4-9480CD1DA193}" type="datetime1">
              <a:rPr lang="en-US" smtClean="0"/>
              <a:t>6/19/2017</a:t>
            </a:fld>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a:p>
        </p:txBody>
      </p:sp>
      <p:sp>
        <p:nvSpPr>
          <p:cNvPr id="10"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3BF7CD9F-2F9C-6E45-B03B-11A66B447909}" type="slidenum">
              <a:rPr lang="en-US" smtClean="0"/>
              <a:t>‹#›</a:t>
            </a:fld>
            <a:endParaRPr lang="en-US"/>
          </a:p>
        </p:txBody>
      </p:sp>
    </p:spTree>
    <p:extLst>
      <p:ext uri="{BB962C8B-B14F-4D97-AF65-F5344CB8AC3E}">
        <p14:creationId xmlns:p14="http://schemas.microsoft.com/office/powerpoint/2010/main" val="3230207924"/>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Single Quote - Light Gradient">
    <p:bg>
      <p:bgPr>
        <a:gradFill>
          <a:gsLst>
            <a:gs pos="100000">
              <a:srgbClr val="E8E8E8"/>
            </a:gs>
            <a:gs pos="3000">
              <a:schemeClr val="bg1"/>
            </a:gs>
            <a:gs pos="86000">
              <a:schemeClr val="bg2"/>
            </a:gs>
          </a:gsLst>
          <a:path path="circle">
            <a:fillToRect l="50000" t="50000" r="50000" b="50000"/>
          </a:path>
        </a:gradFill>
        <a:effectLst/>
      </p:bgPr>
    </p:bg>
    <p:spTree>
      <p:nvGrpSpPr>
        <p:cNvPr id="1" name=""/>
        <p:cNvGrpSpPr/>
        <p:nvPr/>
      </p:nvGrpSpPr>
      <p:grpSpPr>
        <a:xfrm>
          <a:off x="0" y="0"/>
          <a:ext cx="0" cy="0"/>
          <a:chOff x="0" y="0"/>
          <a:chExt cx="0" cy="0"/>
        </a:xfrm>
      </p:grpSpPr>
      <p:sp>
        <p:nvSpPr>
          <p:cNvPr id="8" name="Date Placeholder 4"/>
          <p:cNvSpPr>
            <a:spLocks noGrp="1"/>
          </p:cNvSpPr>
          <p:nvPr>
            <p:ph type="dt" sz="half" idx="12"/>
          </p:nvPr>
        </p:nvSpPr>
        <p:spPr>
          <a:xfrm>
            <a:off x="838200" y="6356350"/>
            <a:ext cx="1358590" cy="365125"/>
          </a:xfrm>
        </p:spPr>
        <p:txBody>
          <a:bodyPr/>
          <a:lstStyle/>
          <a:p>
            <a:fld id="{E91180FF-0925-4862-AF45-DA93EDD34DFB}" type="datetime1">
              <a:rPr lang="en-US" smtClean="0"/>
              <a:t>6/19/2017</a:t>
            </a:fld>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10" name="Slide Number Placeholder 6"/>
          <p:cNvSpPr>
            <a:spLocks noGrp="1"/>
          </p:cNvSpPr>
          <p:nvPr>
            <p:ph type="sldNum" sz="quarter" idx="14"/>
          </p:nvPr>
        </p:nvSpPr>
        <p:spPr>
          <a:xfrm>
            <a:off x="9891132" y="6356350"/>
            <a:ext cx="1462668" cy="365125"/>
          </a:xfrm>
        </p:spPr>
        <p:txBody>
          <a:bodyPr/>
          <a:lstStyle/>
          <a:p>
            <a:fld id="{3BF7CD9F-2F9C-6E45-B03B-11A66B447909}" type="slidenum">
              <a:rPr lang="en-US" smtClean="0"/>
              <a:t>‹#›</a:t>
            </a:fld>
            <a:endParaRPr lang="en-US"/>
          </a:p>
        </p:txBody>
      </p:sp>
      <p:sp>
        <p:nvSpPr>
          <p:cNvPr id="11" name="Rounded Rectangular Callout 11"/>
          <p:cNvSpPr/>
          <p:nvPr/>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smtClean="0"/>
              <a:t>“Click to edit quote.”</a:t>
            </a:r>
            <a:endParaRPr lang="en-US" dirty="0"/>
          </a:p>
        </p:txBody>
      </p:sp>
      <p:sp>
        <p:nvSpPr>
          <p:cNvPr id="13"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smtClean="0"/>
              <a:t>- Click to edit name or subtext</a:t>
            </a:r>
            <a:endParaRPr lang="en-US" dirty="0"/>
          </a:p>
        </p:txBody>
      </p:sp>
    </p:spTree>
    <p:extLst>
      <p:ext uri="{BB962C8B-B14F-4D97-AF65-F5344CB8AC3E}">
        <p14:creationId xmlns:p14="http://schemas.microsoft.com/office/powerpoint/2010/main" val="3539546348"/>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Quote Box - Dark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r>
              <a:rPr lang="en-US" smtClean="0"/>
              <a:t>Click icon to add picture</a:t>
            </a:r>
            <a:endParaRPr lang="en-US"/>
          </a:p>
        </p:txBody>
      </p:sp>
      <p:sp>
        <p:nvSpPr>
          <p:cNvPr id="2" name="Title 1"/>
          <p:cNvSpPr>
            <a:spLocks noGrp="1"/>
          </p:cNvSpPr>
          <p:nvPr>
            <p:ph type="title" hasCustomPrompt="1"/>
          </p:nvPr>
        </p:nvSpPr>
        <p:spPr>
          <a:xfrm>
            <a:off x="914400" y="1554480"/>
            <a:ext cx="10360152" cy="3200400"/>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smtClean="0"/>
              <a:t>Quote or </a:t>
            </a:r>
            <a:br>
              <a:rPr lang="en-US" dirty="0" smtClean="0"/>
            </a:br>
            <a:r>
              <a:rPr lang="en-US" dirty="0" smtClean="0"/>
              <a:t>Statement</a:t>
            </a:r>
            <a:endParaRPr lang="en-US" dirty="0"/>
          </a:p>
        </p:txBody>
      </p:sp>
      <p:sp>
        <p:nvSpPr>
          <p:cNvPr id="8" name="Date Placeholder 4"/>
          <p:cNvSpPr>
            <a:spLocks noGrp="1"/>
          </p:cNvSpPr>
          <p:nvPr>
            <p:ph type="dt" sz="half" idx="12"/>
          </p:nvPr>
        </p:nvSpPr>
        <p:spPr>
          <a:xfrm>
            <a:off x="838200" y="6356350"/>
            <a:ext cx="1358590" cy="365125"/>
          </a:xfrm>
        </p:spPr>
        <p:txBody>
          <a:bodyPr/>
          <a:lstStyle/>
          <a:p>
            <a:fld id="{C61F188C-DE17-4A0A-91F9-E283A9B6A889}" type="datetime1">
              <a:rPr lang="en-US" smtClean="0"/>
              <a:t>6/19/2017</a:t>
            </a:fld>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10" name="Slide Number Placeholder 6"/>
          <p:cNvSpPr>
            <a:spLocks noGrp="1"/>
          </p:cNvSpPr>
          <p:nvPr>
            <p:ph type="sldNum" sz="quarter" idx="14"/>
          </p:nvPr>
        </p:nvSpPr>
        <p:spPr>
          <a:xfrm>
            <a:off x="9891132" y="6356350"/>
            <a:ext cx="1462668" cy="365125"/>
          </a:xfrm>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3783013503"/>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Full Image One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r>
              <a:rPr lang="en-US" smtClean="0"/>
              <a:t>Click icon to add picture</a:t>
            </a:r>
            <a:endParaRPr lang="en-US" dirty="0"/>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smtClean="0"/>
              <a:t>Click to edit title</a:t>
            </a:r>
            <a:endParaRPr lang="en-US" dirty="0"/>
          </a:p>
        </p:txBody>
      </p:sp>
      <p:sp>
        <p:nvSpPr>
          <p:cNvPr id="8" name="Date Placeholder 4"/>
          <p:cNvSpPr>
            <a:spLocks noGrp="1"/>
          </p:cNvSpPr>
          <p:nvPr>
            <p:ph type="dt" sz="half" idx="12"/>
          </p:nvPr>
        </p:nvSpPr>
        <p:spPr>
          <a:xfrm>
            <a:off x="914400" y="6356350"/>
            <a:ext cx="1371600" cy="365125"/>
          </a:xfrm>
        </p:spPr>
        <p:txBody>
          <a:bodyPr/>
          <a:lstStyle/>
          <a:p>
            <a:fld id="{40BF98A5-F67E-40C0-9B9A-CCD8F7288F3B}" type="datetime1">
              <a:rPr lang="en-US" smtClean="0"/>
              <a:t>6/19/2017</a:t>
            </a:fld>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10" name="Slide Number Placeholder 6"/>
          <p:cNvSpPr>
            <a:spLocks noGrp="1"/>
          </p:cNvSpPr>
          <p:nvPr>
            <p:ph type="sldNum" sz="quarter" idx="14"/>
          </p:nvPr>
        </p:nvSpPr>
        <p:spPr>
          <a:xfrm>
            <a:off x="9902952" y="6356350"/>
            <a:ext cx="1371600" cy="274320"/>
          </a:xfrm>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1569863370"/>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Full Image Mu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r>
              <a:rPr lang="en-US" smtClean="0"/>
              <a:t>Click icon to add picture</a:t>
            </a:r>
            <a:endParaRPr lang="en-US" dirty="0"/>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smtClean="0"/>
              <a:t>Click to edit title</a:t>
            </a:r>
            <a:endParaRPr lang="en-US" dirty="0"/>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smtClean="0"/>
              <a:t>Second Point</a:t>
            </a:r>
            <a:endParaRPr lang="en-US" dirty="0"/>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smtClean="0"/>
              <a:t>Third Point</a:t>
            </a:r>
            <a:endParaRPr lang="en-US" dirty="0"/>
          </a:p>
        </p:txBody>
      </p:sp>
      <p:sp>
        <p:nvSpPr>
          <p:cNvPr id="14" name="Date Placeholder 4"/>
          <p:cNvSpPr>
            <a:spLocks noGrp="1"/>
          </p:cNvSpPr>
          <p:nvPr>
            <p:ph type="dt" sz="half" idx="12"/>
          </p:nvPr>
        </p:nvSpPr>
        <p:spPr>
          <a:xfrm>
            <a:off x="914400" y="6356350"/>
            <a:ext cx="1371600" cy="365125"/>
          </a:xfrm>
        </p:spPr>
        <p:txBody>
          <a:bodyPr/>
          <a:lstStyle/>
          <a:p>
            <a:fld id="{37E94D8C-8F83-4219-BB7B-C3C7946881CE}" type="datetime1">
              <a:rPr lang="en-US" smtClean="0"/>
              <a:t>6/19/2017</a:t>
            </a:fld>
            <a:endParaRPr lang="en-US"/>
          </a:p>
        </p:txBody>
      </p:sp>
      <p:sp>
        <p:nvSpPr>
          <p:cNvPr id="15"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16" name="Slide Number Placeholder 6"/>
          <p:cNvSpPr>
            <a:spLocks noGrp="1"/>
          </p:cNvSpPr>
          <p:nvPr>
            <p:ph type="sldNum" sz="quarter" idx="16"/>
          </p:nvPr>
        </p:nvSpPr>
        <p:spPr>
          <a:xfrm>
            <a:off x="9902952" y="6356350"/>
            <a:ext cx="1371600" cy="274320"/>
          </a:xfrm>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3649898140"/>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Quote Solid - Dark Gradient">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14400" y="1280160"/>
            <a:ext cx="10360152" cy="1371600"/>
          </a:xfrm>
        </p:spPr>
        <p:txBody>
          <a:bodyPr>
            <a:noAutofit/>
          </a:bodyPr>
          <a:lstStyle>
            <a:lvl1pPr algn="ctr">
              <a:tabLst>
                <a:tab pos="3770313" algn="l"/>
              </a:tabLst>
              <a:defRPr sz="7000">
                <a:solidFill>
                  <a:schemeClr val="accent2"/>
                </a:solidFill>
              </a:defRPr>
            </a:lvl1pPr>
          </a:lstStyle>
          <a:p>
            <a:r>
              <a:rPr lang="en-US" dirty="0" smtClean="0"/>
              <a:t>Quote or Statement</a:t>
            </a:r>
            <a:endParaRPr lang="en-US" dirty="0"/>
          </a:p>
        </p:txBody>
      </p:sp>
      <p:sp>
        <p:nvSpPr>
          <p:cNvPr id="10" name="Text Placeholder 6"/>
          <p:cNvSpPr>
            <a:spLocks noGrp="1"/>
          </p:cNvSpPr>
          <p:nvPr>
            <p:ph type="body" sz="quarter" idx="13" hasCustomPrompt="1"/>
          </p:nvPr>
        </p:nvSpPr>
        <p:spPr>
          <a:xfrm>
            <a:off x="914400" y="2743200"/>
            <a:ext cx="10360152" cy="2743200"/>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4BB0C9D3-226D-42D3-A967-FDB970786FCE}" type="datetime1">
              <a:rPr lang="en-US" smtClean="0"/>
              <a:t>6/19/2017</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3BF7CD9F-2F9C-6E45-B03B-11A66B447909}" type="slidenum">
              <a:rPr lang="en-US" smtClean="0"/>
              <a:t>‹#›</a:t>
            </a:fld>
            <a:endParaRPr lang="en-US"/>
          </a:p>
        </p:txBody>
      </p:sp>
    </p:spTree>
    <p:extLst>
      <p:ext uri="{BB962C8B-B14F-4D97-AF65-F5344CB8AC3E}">
        <p14:creationId xmlns:p14="http://schemas.microsoft.com/office/powerpoint/2010/main" val="2186409112"/>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p:cSld name="Quote Solid - Light Gradient">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280160"/>
            <a:ext cx="12192000" cy="1371600"/>
          </a:xfrm>
          <a:solidFill>
            <a:schemeClr val="tx1"/>
          </a:solidFill>
        </p:spPr>
        <p:txBody>
          <a:bodyPr>
            <a:noAutofit/>
          </a:bodyPr>
          <a:lstStyle>
            <a:lvl1pPr algn="ctr">
              <a:tabLst>
                <a:tab pos="3770313" algn="l"/>
              </a:tabLst>
              <a:defRPr sz="7000">
                <a:solidFill>
                  <a:schemeClr val="accent2"/>
                </a:solidFill>
              </a:defRPr>
            </a:lvl1pPr>
          </a:lstStyle>
          <a:p>
            <a:r>
              <a:rPr lang="en-US" dirty="0" smtClean="0"/>
              <a:t>Quote or Statement</a:t>
            </a:r>
            <a:endParaRPr lang="en-US" dirty="0"/>
          </a:p>
        </p:txBody>
      </p:sp>
      <p:sp>
        <p:nvSpPr>
          <p:cNvPr id="8" name="Text Placeholder 6"/>
          <p:cNvSpPr>
            <a:spLocks noGrp="1"/>
          </p:cNvSpPr>
          <p:nvPr>
            <p:ph type="body" sz="quarter" idx="13" hasCustomPrompt="1"/>
          </p:nvPr>
        </p:nvSpPr>
        <p:spPr>
          <a:xfrm>
            <a:off x="914400" y="2743200"/>
            <a:ext cx="10360152" cy="2743200"/>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p>
            <a:fld id="{D8FB128A-EA41-462B-AE85-9C565EF9F963}" type="datetime1">
              <a:rPr lang="en-US" smtClean="0"/>
              <a:t>6/19/2017</a:t>
            </a:fld>
            <a:endParaRPr lang="en-US"/>
          </a:p>
        </p:txBody>
      </p:sp>
      <p:sp>
        <p:nvSpPr>
          <p:cNvPr id="5" name="Footer Placeholder 4"/>
          <p:cNvSpPr>
            <a:spLocks noGrp="1"/>
          </p:cNvSpPr>
          <p:nvPr>
            <p:ph type="ftr" sz="quarter" idx="12"/>
          </p:nvPr>
        </p:nvSpPr>
        <p:spPr/>
        <p:txBody>
          <a:bodyPr/>
          <a:lstStyle>
            <a:lvl1pPr>
              <a:defRPr>
                <a:solidFill>
                  <a:schemeClr val="tx2"/>
                </a:solidFill>
              </a:defRPr>
            </a:lvl1pPr>
          </a:lstStyle>
          <a:p>
            <a:endParaRPr lang="en-US"/>
          </a:p>
        </p:txBody>
      </p:sp>
      <p:sp>
        <p:nvSpPr>
          <p:cNvPr id="4" name="Slide Number Placeholder 3"/>
          <p:cNvSpPr>
            <a:spLocks noGrp="1"/>
          </p:cNvSpPr>
          <p:nvPr>
            <p:ph type="sldNum" sz="quarter" idx="11"/>
          </p:nvPr>
        </p:nvSpPr>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2974664003"/>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dirty="0" smtClean="0"/>
              <a:t>Click icon to edit background picture</a:t>
            </a:r>
            <a:endParaRPr lang="en-US" dirty="0"/>
          </a:p>
        </p:txBody>
      </p:sp>
      <p:sp>
        <p:nvSpPr>
          <p:cNvPr id="12" name="Title 1"/>
          <p:cNvSpPr>
            <a:spLocks noGrp="1"/>
          </p:cNvSpPr>
          <p:nvPr>
            <p:ph type="title" hasCustomPrompt="1"/>
          </p:nvPr>
        </p:nvSpPr>
        <p:spPr>
          <a:xfrm>
            <a:off x="914400" y="1371600"/>
            <a:ext cx="10360152" cy="1371600"/>
          </a:xfrm>
        </p:spPr>
        <p:txBody>
          <a:bodyPr>
            <a:noAutofit/>
          </a:bodyPr>
          <a:lstStyle>
            <a:lvl1pPr algn="ctr">
              <a:tabLst>
                <a:tab pos="3770313" algn="l"/>
              </a:tabLst>
              <a:defRPr sz="7000">
                <a:solidFill>
                  <a:schemeClr val="bg1"/>
                </a:solidFill>
              </a:defRPr>
            </a:lvl1pPr>
          </a:lstStyle>
          <a:p>
            <a:r>
              <a:rPr lang="en-US" dirty="0" smtClean="0"/>
              <a:t>Quote or Statement</a:t>
            </a:r>
            <a:endParaRPr lang="en-US" dirty="0"/>
          </a:p>
        </p:txBody>
      </p:sp>
      <p:sp>
        <p:nvSpPr>
          <p:cNvPr id="13" name="Text Placeholder 6"/>
          <p:cNvSpPr>
            <a:spLocks noGrp="1"/>
          </p:cNvSpPr>
          <p:nvPr>
            <p:ph type="body" sz="quarter" idx="13" hasCustomPrompt="1"/>
          </p:nvPr>
        </p:nvSpPr>
        <p:spPr>
          <a:xfrm>
            <a:off x="914400" y="2743200"/>
            <a:ext cx="10360152" cy="2743200"/>
          </a:xfrm>
        </p:spPr>
        <p:txBody>
          <a:bodyPr anchor="ctr"/>
          <a:lstStyle>
            <a:lvl1pPr marL="0" indent="0" algn="ctr">
              <a:lnSpc>
                <a:spcPct val="100000"/>
              </a:lnSpc>
              <a:spcBef>
                <a:spcPts val="0"/>
              </a:spcBef>
              <a:buNone/>
              <a:defRPr>
                <a:solidFill>
                  <a:schemeClr val="bg1"/>
                </a:solidFill>
              </a:defRPr>
            </a:lvl1pPr>
          </a:lstStyle>
          <a:p>
            <a:pPr lvl="0"/>
            <a:r>
              <a:rPr lang="en-US" dirty="0" smtClean="0"/>
              <a:t>Make a secondary statement here.</a:t>
            </a:r>
            <a:endParaRPr lang="en-US" dirty="0"/>
          </a:p>
        </p:txBody>
      </p:sp>
      <p:sp>
        <p:nvSpPr>
          <p:cNvPr id="8" name="Date Placeholder 4"/>
          <p:cNvSpPr>
            <a:spLocks noGrp="1"/>
          </p:cNvSpPr>
          <p:nvPr>
            <p:ph type="dt" sz="half" idx="12"/>
          </p:nvPr>
        </p:nvSpPr>
        <p:spPr>
          <a:xfrm>
            <a:off x="914400" y="6356350"/>
            <a:ext cx="1371600" cy="365125"/>
          </a:xfrm>
        </p:spPr>
        <p:txBody>
          <a:bodyPr/>
          <a:lstStyle/>
          <a:p>
            <a:fld id="{7587E7D2-9A59-4332-8675-06DC73939505}" type="datetime1">
              <a:rPr lang="en-US" smtClean="0"/>
              <a:t>6/19/2017</a:t>
            </a:fld>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10" name="Slide Number Placeholder 6"/>
          <p:cNvSpPr>
            <a:spLocks noGrp="1"/>
          </p:cNvSpPr>
          <p:nvPr>
            <p:ph type="sldNum" sz="quarter" idx="15"/>
          </p:nvPr>
        </p:nvSpPr>
        <p:spPr>
          <a:xfrm>
            <a:off x="9902952" y="6356350"/>
            <a:ext cx="1371600" cy="365125"/>
          </a:xfrm>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4155458523"/>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Big Number - Image BG">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r>
              <a:rPr lang="en-US" smtClean="0"/>
              <a:t>Click icon to add picture</a:t>
            </a:r>
            <a:endParaRPr lang="en-US"/>
          </a:p>
        </p:txBody>
      </p:sp>
      <p:sp>
        <p:nvSpPr>
          <p:cNvPr id="2" name="Title 1"/>
          <p:cNvSpPr>
            <a:spLocks noGrp="1"/>
          </p:cNvSpPr>
          <p:nvPr>
            <p:ph type="title" hasCustomPrompt="1"/>
          </p:nvPr>
        </p:nvSpPr>
        <p:spPr>
          <a:xfrm>
            <a:off x="5486400" y="457200"/>
            <a:ext cx="5029200" cy="502920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smtClean="0"/>
              <a:t>Click to edit title.</a:t>
            </a:r>
            <a:endParaRPr lang="en-US" dirty="0"/>
          </a:p>
        </p:txBody>
      </p:sp>
      <p:sp>
        <p:nvSpPr>
          <p:cNvPr id="9" name="Text Placeholder 8"/>
          <p:cNvSpPr>
            <a:spLocks noGrp="1"/>
          </p:cNvSpPr>
          <p:nvPr>
            <p:ph type="body" sz="quarter" idx="15" hasCustomPrompt="1"/>
          </p:nvPr>
        </p:nvSpPr>
        <p:spPr>
          <a:xfrm>
            <a:off x="914400" y="0"/>
            <a:ext cx="4114800" cy="502920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2</a:t>
            </a:r>
            <a:endParaRPr lang="en-US" dirty="0"/>
          </a:p>
        </p:txBody>
      </p:sp>
      <p:sp>
        <p:nvSpPr>
          <p:cNvPr id="13" name="Date Placeholder 4"/>
          <p:cNvSpPr>
            <a:spLocks noGrp="1"/>
          </p:cNvSpPr>
          <p:nvPr>
            <p:ph type="dt" sz="half" idx="12"/>
          </p:nvPr>
        </p:nvSpPr>
        <p:spPr>
          <a:xfrm>
            <a:off x="914400" y="6356350"/>
            <a:ext cx="1371600" cy="365125"/>
          </a:xfrm>
        </p:spPr>
        <p:txBody>
          <a:bodyPr/>
          <a:lstStyle/>
          <a:p>
            <a:fld id="{E38685D6-FB77-4AD6-8171-2DA8F75D3F39}" type="datetime1">
              <a:rPr lang="en-US" smtClean="0"/>
              <a:t>6/19/2017</a:t>
            </a:fld>
            <a:endParaRPr lang="en-US"/>
          </a:p>
        </p:txBody>
      </p:sp>
      <p:sp>
        <p:nvSpPr>
          <p:cNvPr id="14"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15" name="Slide Number Placeholder 6"/>
          <p:cNvSpPr>
            <a:spLocks noGrp="1"/>
          </p:cNvSpPr>
          <p:nvPr>
            <p:ph type="sldNum" sz="quarter" idx="16"/>
          </p:nvPr>
        </p:nvSpPr>
        <p:spPr>
          <a:xfrm>
            <a:off x="9902952" y="6356350"/>
            <a:ext cx="1371600" cy="365125"/>
          </a:xfrm>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24010822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 Photo Dark">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1"/>
          <p:cNvSpPr>
            <a:spLocks noGrp="1"/>
          </p:cNvSpPr>
          <p:nvPr>
            <p:ph type="title" hasCustomPrompt="1"/>
          </p:nvPr>
        </p:nvSpPr>
        <p:spPr>
          <a:xfrm>
            <a:off x="3048" y="4186256"/>
            <a:ext cx="12188952" cy="1197864"/>
          </a:xfrm>
          <a:solidFill>
            <a:schemeClr val="accent2"/>
          </a:solidFill>
        </p:spPr>
        <p:txBody>
          <a:bodyPr/>
          <a:lstStyle>
            <a:lvl1pPr algn="ctr">
              <a:defRPr>
                <a:solidFill>
                  <a:schemeClr val="tx1"/>
                </a:solidFill>
              </a:defRPr>
            </a:lvl1pPr>
          </a:lstStyle>
          <a:p>
            <a:r>
              <a:rPr lang="en-US" dirty="0" smtClean="0"/>
              <a:t>Click to edit section title</a:t>
            </a:r>
            <a:endParaRPr lang="en-US" dirty="0"/>
          </a:p>
        </p:txBody>
      </p:sp>
      <p:sp>
        <p:nvSpPr>
          <p:cNvPr id="3" name="Date Placeholder 2"/>
          <p:cNvSpPr>
            <a:spLocks noGrp="1"/>
          </p:cNvSpPr>
          <p:nvPr>
            <p:ph type="dt" sz="half" idx="10"/>
          </p:nvPr>
        </p:nvSpPr>
        <p:spPr/>
        <p:txBody>
          <a:bodyPr/>
          <a:lstStyle/>
          <a:p>
            <a:fld id="{E983E44F-89CD-485F-8772-EF227845A191}" type="datetime1">
              <a:rPr lang="en-US" smtClean="0"/>
              <a:t>6/19/2017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F7CD9F-2F9C-6E45-B03B-11A66B447909}" type="slidenum">
              <a:rPr lang="en-US" smtClean="0"/>
              <a:t>‹#›</a:t>
            </a:fld>
            <a:endParaRPr lang="en-US"/>
          </a:p>
        </p:txBody>
      </p:sp>
      <p:pic>
        <p:nvPicPr>
          <p:cNvPr id="10" name="Picture 9" descr="Minnesota Department of Human Services logo" title="MN DHS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2394" y="440737"/>
            <a:ext cx="4456176" cy="932688"/>
          </a:xfrm>
          <a:prstGeom prst="rect">
            <a:avLst/>
          </a:prstGeom>
        </p:spPr>
      </p:pic>
      <p:sp>
        <p:nvSpPr>
          <p:cNvPr id="8" name="Picture Placeholder 2"/>
          <p:cNvSpPr>
            <a:spLocks noGrp="1"/>
          </p:cNvSpPr>
          <p:nvPr>
            <p:ph type="pic" sz="quarter" idx="13" hasCustomPrompt="1"/>
          </p:nvPr>
        </p:nvSpPr>
        <p:spPr>
          <a:xfrm>
            <a:off x="0" y="1789113"/>
            <a:ext cx="12192000" cy="2298700"/>
          </a:xfrm>
        </p:spPr>
        <p:txBody>
          <a:bodyPr/>
          <a:lstStyle/>
          <a:p>
            <a:r>
              <a:rPr lang="en-US" dirty="0" smtClean="0"/>
              <a:t>Click Icon to add picture</a:t>
            </a:r>
            <a:endParaRPr lang="en-US" dirty="0"/>
          </a:p>
        </p:txBody>
      </p:sp>
      <p:sp>
        <p:nvSpPr>
          <p:cNvPr id="9" name="Text Placeholder 10"/>
          <p:cNvSpPr>
            <a:spLocks noGrp="1"/>
          </p:cNvSpPr>
          <p:nvPr>
            <p:ph type="body" sz="quarter" idx="14" hasCustomPrompt="1"/>
          </p:nvPr>
        </p:nvSpPr>
        <p:spPr>
          <a:xfrm>
            <a:off x="2802467" y="5548172"/>
            <a:ext cx="6587067" cy="649794"/>
          </a:xfrm>
        </p:spPr>
        <p:txBody>
          <a:bodyPr>
            <a:normAutofit/>
          </a:bodyPr>
          <a:lstStyle>
            <a:lvl1pPr marL="0" indent="0" algn="ctr">
              <a:spcBef>
                <a:spcPts val="0"/>
              </a:spcBef>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p:txBody>
      </p:sp>
    </p:spTree>
    <p:extLst>
      <p:ext uri="{BB962C8B-B14F-4D97-AF65-F5344CB8AC3E}">
        <p14:creationId xmlns:p14="http://schemas.microsoft.com/office/powerpoint/2010/main" val="104754034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Big Number - Dark BG">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86400" y="457200"/>
            <a:ext cx="5029200" cy="502920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smtClean="0"/>
              <a:t>Click to edit title.</a:t>
            </a:r>
            <a:endParaRPr lang="en-US" dirty="0"/>
          </a:p>
        </p:txBody>
      </p:sp>
      <p:sp>
        <p:nvSpPr>
          <p:cNvPr id="10" name="Text Placeholder 8"/>
          <p:cNvSpPr>
            <a:spLocks noGrp="1"/>
          </p:cNvSpPr>
          <p:nvPr>
            <p:ph type="body" sz="quarter" idx="15" hasCustomPrompt="1"/>
          </p:nvPr>
        </p:nvSpPr>
        <p:spPr>
          <a:xfrm>
            <a:off x="914400" y="0"/>
            <a:ext cx="4114800" cy="502920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2</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F3A9B340-E76E-4638-8095-B6E6ED90C995}" type="datetime1">
              <a:rPr lang="en-US" smtClean="0"/>
              <a:t>6/19/2017</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3BF7CD9F-2F9C-6E45-B03B-11A66B447909}" type="slidenum">
              <a:rPr lang="en-US" smtClean="0"/>
              <a:t>‹#›</a:t>
            </a:fld>
            <a:endParaRPr lang="en-US"/>
          </a:p>
        </p:txBody>
      </p:sp>
    </p:spTree>
    <p:extLst>
      <p:ext uri="{BB962C8B-B14F-4D97-AF65-F5344CB8AC3E}">
        <p14:creationId xmlns:p14="http://schemas.microsoft.com/office/powerpoint/2010/main" val="1672584276"/>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Thanks dark BG">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2"/>
          <p:cNvSpPr txBox="1">
            <a:spLocks/>
          </p:cNvSpPr>
          <p:nvPr/>
        </p:nvSpPr>
        <p:spPr>
          <a:xfrm>
            <a:off x="914400" y="2011680"/>
            <a:ext cx="10360152" cy="13716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tabLst>
                <a:tab pos="3770313" algn="l"/>
              </a:tabLst>
              <a:defRPr sz="7000" kern="1200">
                <a:solidFill>
                  <a:schemeClr val="bg1"/>
                </a:solidFill>
                <a:latin typeface="+mj-lt"/>
                <a:ea typeface="+mj-ea"/>
                <a:cs typeface="+mj-cs"/>
              </a:defRPr>
            </a:lvl1pPr>
          </a:lstStyle>
          <a:p>
            <a:r>
              <a:rPr lang="en-US" dirty="0" smtClean="0"/>
              <a:t>Thank you!</a:t>
            </a:r>
            <a:endParaRPr lang="en-US" dirty="0"/>
          </a:p>
        </p:txBody>
      </p:sp>
      <p:sp>
        <p:nvSpPr>
          <p:cNvPr id="12" name="Title 1"/>
          <p:cNvSpPr>
            <a:spLocks noGrp="1"/>
          </p:cNvSpPr>
          <p:nvPr>
            <p:ph type="title" idx="4294967295"/>
          </p:nvPr>
        </p:nvSpPr>
        <p:spPr>
          <a:xfrm>
            <a:off x="914400" y="186856"/>
            <a:ext cx="5486400" cy="1371600"/>
          </a:xfrm>
        </p:spPr>
        <p:txBody>
          <a:bodyPr/>
          <a:lstStyle/>
          <a:p>
            <a:r>
              <a:rPr lang="en-US" smtClean="0"/>
              <a:t>Click to edit Master title style</a:t>
            </a:r>
            <a:endParaRPr lang="en-US" dirty="0"/>
          </a:p>
        </p:txBody>
      </p:sp>
      <p:sp>
        <p:nvSpPr>
          <p:cNvPr id="11" name="Text Placeholder 6"/>
          <p:cNvSpPr>
            <a:spLocks noGrp="1"/>
          </p:cNvSpPr>
          <p:nvPr>
            <p:ph type="body" sz="quarter" idx="13" hasCustomPrompt="1"/>
          </p:nvPr>
        </p:nvSpPr>
        <p:spPr>
          <a:xfrm>
            <a:off x="914400" y="3657600"/>
            <a:ext cx="10360152" cy="2286000"/>
          </a:xfrm>
        </p:spPr>
        <p:txBody>
          <a:bodyPr anchor="ctr"/>
          <a:lstStyle>
            <a:lvl1pPr marL="0" indent="0" algn="ctr">
              <a:lnSpc>
                <a:spcPct val="100000"/>
              </a:lnSpc>
              <a:spcBef>
                <a:spcPts val="0"/>
              </a:spcBef>
              <a:buNone/>
              <a:defRPr baseline="0">
                <a:solidFill>
                  <a:schemeClr val="bg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8" name="Rectangle 7"/>
          <p:cNvSpPr/>
          <p:nvPr/>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innesota Department of Human Services logo" title="MN DHS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2394" y="444403"/>
            <a:ext cx="4448641" cy="931111"/>
          </a:xfrm>
          <a:prstGeom prst="rect">
            <a:avLst/>
          </a:prstGeom>
        </p:spPr>
      </p:pic>
      <p:sp>
        <p:nvSpPr>
          <p:cNvPr id="3" name="Date Placeholder 2"/>
          <p:cNvSpPr>
            <a:spLocks noGrp="1"/>
          </p:cNvSpPr>
          <p:nvPr>
            <p:ph type="dt" sz="half" idx="10"/>
          </p:nvPr>
        </p:nvSpPr>
        <p:spPr/>
        <p:txBody>
          <a:bodyPr/>
          <a:lstStyle>
            <a:lvl1pPr>
              <a:defRPr>
                <a:solidFill>
                  <a:schemeClr val="bg1"/>
                </a:solidFill>
              </a:defRPr>
            </a:lvl1pPr>
          </a:lstStyle>
          <a:p>
            <a:fld id="{77E22476-8163-425D-8D83-F8A8A4CA63C6}" type="datetime1">
              <a:rPr lang="en-US" smtClean="0"/>
              <a:t>6/19/2017</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3BF7CD9F-2F9C-6E45-B03B-11A66B447909}" type="slidenum">
              <a:rPr lang="en-US" smtClean="0"/>
              <a:t>‹#›</a:t>
            </a:fld>
            <a:endParaRPr lang="en-US"/>
          </a:p>
        </p:txBody>
      </p:sp>
    </p:spTree>
    <p:extLst>
      <p:ext uri="{BB962C8B-B14F-4D97-AF65-F5344CB8AC3E}">
        <p14:creationId xmlns:p14="http://schemas.microsoft.com/office/powerpoint/2010/main" val="2883741874"/>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p:cSld name="Thanks light BG">
    <p:bg>
      <p:bgPr>
        <a:solidFill>
          <a:srgbClr val="E8E8E8"/>
        </a:solidFill>
        <a:effectLst/>
      </p:bgPr>
    </p:bg>
    <p:spTree>
      <p:nvGrpSpPr>
        <p:cNvPr id="1" name=""/>
        <p:cNvGrpSpPr/>
        <p:nvPr/>
      </p:nvGrpSpPr>
      <p:grpSpPr>
        <a:xfrm>
          <a:off x="0" y="0"/>
          <a:ext cx="0" cy="0"/>
          <a:chOff x="0" y="0"/>
          <a:chExt cx="0" cy="0"/>
        </a:xfrm>
      </p:grpSpPr>
      <p:sp>
        <p:nvSpPr>
          <p:cNvPr id="11" name="Title 1"/>
          <p:cNvSpPr>
            <a:spLocks noGrp="1"/>
          </p:cNvSpPr>
          <p:nvPr>
            <p:ph type="title" idx="4294967295"/>
          </p:nvPr>
        </p:nvSpPr>
        <p:spPr>
          <a:xfrm>
            <a:off x="914400" y="186856"/>
            <a:ext cx="5486400" cy="1371600"/>
          </a:xfrm>
        </p:spPr>
        <p:txBody>
          <a:bodyPr/>
          <a:lstStyle/>
          <a:p>
            <a:r>
              <a:rPr lang="en-US" smtClean="0"/>
              <a:t>Click to edit Master title style</a:t>
            </a:r>
            <a:endParaRPr lang="en-US" dirty="0"/>
          </a:p>
        </p:txBody>
      </p:sp>
      <p:sp>
        <p:nvSpPr>
          <p:cNvPr id="10" name="Title 2"/>
          <p:cNvSpPr txBox="1">
            <a:spLocks/>
          </p:cNvSpPr>
          <p:nvPr/>
        </p:nvSpPr>
        <p:spPr>
          <a:xfrm>
            <a:off x="0" y="1651380"/>
            <a:ext cx="12192000" cy="1828800"/>
          </a:xfrm>
          <a:prstGeom prst="rect">
            <a:avLst/>
          </a:prstGeom>
          <a:solidFill>
            <a:srgbClr val="003865"/>
          </a:solidFill>
        </p:spPr>
        <p:txBody>
          <a:bodyPr vert="horz" lIns="91440" tIns="45720" rIns="91440" bIns="45720" rtlCol="0" anchor="ctr">
            <a:noAutofit/>
          </a:bodyPr>
          <a:lstStyle>
            <a:lvl1pPr algn="ctr" defTabSz="914400" rtl="0" eaLnBrk="1" latinLnBrk="0" hangingPunct="1">
              <a:lnSpc>
                <a:spcPct val="90000"/>
              </a:lnSpc>
              <a:spcBef>
                <a:spcPct val="0"/>
              </a:spcBef>
              <a:buNone/>
              <a:tabLst>
                <a:tab pos="3770313" algn="l"/>
              </a:tabLst>
              <a:defRPr sz="7000" kern="1200">
                <a:solidFill>
                  <a:schemeClr val="bg1"/>
                </a:solidFill>
                <a:latin typeface="+mj-lt"/>
                <a:ea typeface="+mj-ea"/>
                <a:cs typeface="+mj-cs"/>
              </a:defRPr>
            </a:lvl1pPr>
          </a:lstStyle>
          <a:p>
            <a:r>
              <a:rPr lang="en-US" dirty="0" smtClean="0"/>
              <a:t>Thank you!</a:t>
            </a:r>
            <a:endParaRPr lang="en-US" dirty="0"/>
          </a:p>
        </p:txBody>
      </p:sp>
      <p:sp>
        <p:nvSpPr>
          <p:cNvPr id="8" name="Text Placeholder 6"/>
          <p:cNvSpPr>
            <a:spLocks noGrp="1"/>
          </p:cNvSpPr>
          <p:nvPr>
            <p:ph type="body" sz="quarter" idx="13" hasCustomPrompt="1"/>
          </p:nvPr>
        </p:nvSpPr>
        <p:spPr>
          <a:xfrm>
            <a:off x="914400" y="3657600"/>
            <a:ext cx="10360152" cy="2286000"/>
          </a:xfrm>
        </p:spPr>
        <p:txBody>
          <a:bodyPr anchor="ctr"/>
          <a:lstStyle>
            <a:lvl1pPr marL="0" indent="0" algn="ctr">
              <a:lnSpc>
                <a:spcPct val="100000"/>
              </a:lnSpc>
              <a:spcBef>
                <a:spcPts val="0"/>
              </a:spcBef>
              <a:buNone/>
              <a:defRPr baseline="0">
                <a:solidFill>
                  <a:schemeClr val="tx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6" name="Rectangle 5"/>
          <p:cNvSpPr/>
          <p:nvPr/>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innesota Department of Human Services logo" title="MN DHS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2394" y="444403"/>
            <a:ext cx="4448641" cy="931111"/>
          </a:xfrm>
          <a:prstGeom prst="rect">
            <a:avLst/>
          </a:prstGeom>
        </p:spPr>
      </p:pic>
      <p:sp>
        <p:nvSpPr>
          <p:cNvPr id="3" name="Date Placeholder 2"/>
          <p:cNvSpPr>
            <a:spLocks noGrp="1"/>
          </p:cNvSpPr>
          <p:nvPr>
            <p:ph type="dt" sz="half" idx="10"/>
          </p:nvPr>
        </p:nvSpPr>
        <p:spPr/>
        <p:txBody>
          <a:bodyPr/>
          <a:lstStyle>
            <a:lvl1pPr>
              <a:defRPr>
                <a:solidFill>
                  <a:schemeClr val="tx2"/>
                </a:solidFill>
              </a:defRPr>
            </a:lvl1pPr>
          </a:lstStyle>
          <a:p>
            <a:fld id="{8A2C7C2D-B0F1-4607-B417-271237D603D6}" type="datetime1">
              <a:rPr lang="en-US" smtClean="0"/>
              <a:t>6/19/2017</a:t>
            </a:fld>
            <a:endParaRPr lang="en-US"/>
          </a:p>
        </p:txBody>
      </p:sp>
      <p:sp>
        <p:nvSpPr>
          <p:cNvPr id="5" name="Footer Placeholder 4"/>
          <p:cNvSpPr>
            <a:spLocks noGrp="1"/>
          </p:cNvSpPr>
          <p:nvPr>
            <p:ph type="ftr" sz="quarter" idx="12"/>
          </p:nvPr>
        </p:nvSpPr>
        <p:spPr/>
        <p:txBody>
          <a:bodyPr/>
          <a:lstStyle>
            <a:lvl1pPr>
              <a:defRPr>
                <a:solidFill>
                  <a:schemeClr val="tx1"/>
                </a:solidFill>
              </a:defRPr>
            </a:lvl1pPr>
          </a:lstStyle>
          <a:p>
            <a:endParaRPr lang="en-US"/>
          </a:p>
        </p:txBody>
      </p:sp>
      <p:sp>
        <p:nvSpPr>
          <p:cNvPr id="4" name="Slide Number Placeholder 3"/>
          <p:cNvSpPr>
            <a:spLocks noGrp="1"/>
          </p:cNvSpPr>
          <p:nvPr>
            <p:ph type="sldNum" sz="quarter" idx="11"/>
          </p:nvPr>
        </p:nvSpPr>
        <p:spPr/>
        <p:txBody>
          <a:bodyPr/>
          <a:lstStyle>
            <a:lvl1pPr>
              <a:defRPr>
                <a:solidFill>
                  <a:schemeClr val="tx2"/>
                </a:solidFill>
              </a:defRPr>
            </a:lvl1pPr>
          </a:lstStyle>
          <a:p>
            <a:fld id="{3BF7CD9F-2F9C-6E45-B03B-11A66B447909}" type="slidenum">
              <a:rPr lang="en-US" smtClean="0"/>
              <a:t>‹#›</a:t>
            </a:fld>
            <a:endParaRPr lang="en-US"/>
          </a:p>
        </p:txBody>
      </p:sp>
    </p:spTree>
    <p:extLst>
      <p:ext uri="{BB962C8B-B14F-4D97-AF65-F5344CB8AC3E}">
        <p14:creationId xmlns:p14="http://schemas.microsoft.com/office/powerpoint/2010/main" val="29205169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White BG">
    <p:spTree>
      <p:nvGrpSpPr>
        <p:cNvPr id="1" name=""/>
        <p:cNvGrpSpPr/>
        <p:nvPr/>
      </p:nvGrpSpPr>
      <p:grpSpPr>
        <a:xfrm>
          <a:off x="0" y="0"/>
          <a:ext cx="0" cy="0"/>
          <a:chOff x="0" y="0"/>
          <a:chExt cx="0" cy="0"/>
        </a:xfrm>
      </p:grpSpPr>
      <p:sp>
        <p:nvSpPr>
          <p:cNvPr id="7" name="Rectangle 6"/>
          <p:cNvSpPr/>
          <p:nvPr/>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914400" y="182880"/>
            <a:ext cx="10360152"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8" name="Rectangle 7"/>
          <p:cNvSpPr/>
          <p:nvPr/>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914400" y="1554480"/>
            <a:ext cx="10360152" cy="4572000"/>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D2B814-2915-480F-B0EA-41345676805E}" type="datetime1">
              <a:rPr lang="en-US" smtClean="0"/>
              <a:t>6/19/2017</a:t>
            </a:fld>
            <a:endParaRPr lang="en-US"/>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12"/>
          </p:nvPr>
        </p:nvSpPr>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149906129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 Light BG">
    <p:bg>
      <p:bgPr>
        <a:solidFill>
          <a:srgbClr val="E8E8E8"/>
        </a:solidFill>
        <a:effectLst/>
      </p:bgPr>
    </p:bg>
    <p:spTree>
      <p:nvGrpSpPr>
        <p:cNvPr id="1" name=""/>
        <p:cNvGrpSpPr/>
        <p:nvPr/>
      </p:nvGrpSpPr>
      <p:grpSpPr>
        <a:xfrm>
          <a:off x="0" y="0"/>
          <a:ext cx="0" cy="0"/>
          <a:chOff x="0" y="0"/>
          <a:chExt cx="0" cy="0"/>
        </a:xfrm>
      </p:grpSpPr>
      <p:sp>
        <p:nvSpPr>
          <p:cNvPr id="7" name="Rectangle 6"/>
          <p:cNvSpPr/>
          <p:nvPr/>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914400" y="182880"/>
            <a:ext cx="10360152"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9" name="Rectangle 8"/>
          <p:cNvSpPr/>
          <p:nvPr/>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914400" y="1554480"/>
            <a:ext cx="10360152" cy="4572000"/>
          </a:xfrm>
          <a:solidFill>
            <a:schemeClr val="bg1"/>
          </a:solidFill>
          <a:ln>
            <a:noFill/>
          </a:ln>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234DC-9E45-4805-B4E8-EEFDA7A48399}" type="datetime1">
              <a:rPr lang="en-US" smtClean="0"/>
              <a:t>6/19/2017</a:t>
            </a:fld>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12"/>
          </p:nvPr>
        </p:nvSpPr>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12049282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Solid -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914400" y="1188720"/>
            <a:ext cx="10360152" cy="50292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1"/>
          </p:nvPr>
        </p:nvSpPr>
        <p:spPr>
          <a:xfrm>
            <a:off x="914400" y="6356350"/>
            <a:ext cx="1463040" cy="365125"/>
          </a:xfrm>
        </p:spPr>
        <p:txBody>
          <a:bodyPr/>
          <a:lstStyle/>
          <a:p>
            <a:fld id="{E7F4AB0F-0B3B-4AC8-B686-3BA898BDA91C}" type="datetime1">
              <a:rPr lang="en-US" smtClean="0"/>
              <a:t>6/19/2017</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9" name="Slide Number Placeholder 6"/>
          <p:cNvSpPr>
            <a:spLocks noGrp="1"/>
          </p:cNvSpPr>
          <p:nvPr>
            <p:ph type="sldNum" sz="quarter" idx="12"/>
          </p:nvPr>
        </p:nvSpPr>
        <p:spPr>
          <a:xfrm>
            <a:off x="9902952" y="6356350"/>
            <a:ext cx="1371600" cy="365125"/>
          </a:xfrm>
        </p:spPr>
        <p:txBody>
          <a:bodyPr/>
          <a:lstStyle/>
          <a:p>
            <a:fld id="{3BF7CD9F-2F9C-6E45-B03B-11A66B447909}" type="slidenum">
              <a:rPr lang="en-US" smtClean="0"/>
              <a:t>‹#›</a:t>
            </a:fld>
            <a:endParaRPr lang="en-US"/>
          </a:p>
        </p:txBody>
      </p:sp>
    </p:spTree>
    <p:extLst>
      <p:ext uri="{BB962C8B-B14F-4D97-AF65-F5344CB8AC3E}">
        <p14:creationId xmlns:p14="http://schemas.microsoft.com/office/powerpoint/2010/main" val="7509123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ontent Solid - Blac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914400" y="182880"/>
            <a:ext cx="10360152"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914400" y="1188721"/>
            <a:ext cx="10360152" cy="502920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1"/>
          </p:nvPr>
        </p:nvSpPr>
        <p:spPr>
          <a:xfrm>
            <a:off x="914400" y="6356350"/>
            <a:ext cx="1463040" cy="365125"/>
          </a:xfrm>
        </p:spPr>
        <p:txBody>
          <a:bodyPr/>
          <a:lstStyle>
            <a:lvl1pPr>
              <a:defRPr>
                <a:solidFill>
                  <a:schemeClr val="bg1"/>
                </a:solidFill>
              </a:defRPr>
            </a:lvl1pPr>
          </a:lstStyle>
          <a:p>
            <a:fld id="{8088F33D-0DC7-475B-9877-4382F8D274BB}" type="datetime1">
              <a:rPr lang="en-US" smtClean="0"/>
              <a:t>6/19/2017</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a:p>
        </p:txBody>
      </p:sp>
      <p:sp>
        <p:nvSpPr>
          <p:cNvPr id="9"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3BF7CD9F-2F9C-6E45-B03B-11A66B447909}" type="slidenum">
              <a:rPr lang="en-US" smtClean="0"/>
              <a:t>‹#›</a:t>
            </a:fld>
            <a:endParaRPr lang="en-US"/>
          </a:p>
        </p:txBody>
      </p:sp>
    </p:spTree>
    <p:extLst>
      <p:ext uri="{BB962C8B-B14F-4D97-AF65-F5344CB8AC3E}">
        <p14:creationId xmlns:p14="http://schemas.microsoft.com/office/powerpoint/2010/main" val="42810076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182880"/>
            <a:ext cx="10360152"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1188720"/>
            <a:ext cx="10360152" cy="5029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14400" y="6356350"/>
            <a:ext cx="1371600" cy="365125"/>
          </a:xfrm>
          <a:prstGeom prst="rect">
            <a:avLst/>
          </a:prstGeom>
        </p:spPr>
        <p:txBody>
          <a:bodyPr vert="horz" lIns="91440" tIns="45720" rIns="91440" bIns="45720" rtlCol="0" anchor="ctr"/>
          <a:lstStyle>
            <a:lvl1pPr algn="l">
              <a:defRPr sz="1200">
                <a:solidFill>
                  <a:schemeClr val="tx2"/>
                </a:solidFill>
              </a:defRPr>
            </a:lvl1pPr>
          </a:lstStyle>
          <a:p>
            <a:fld id="{A46A18F5-5B26-4250-BF08-DFF1B9779ADC}" type="datetime1">
              <a:rPr lang="en-US" smtClean="0"/>
              <a:t>6/19/2017</a:t>
            </a:fld>
            <a:endParaRPr lang="en-US"/>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9902952" y="6356350"/>
            <a:ext cx="1371600" cy="365125"/>
          </a:xfrm>
          <a:prstGeom prst="rect">
            <a:avLst/>
          </a:prstGeom>
        </p:spPr>
        <p:txBody>
          <a:bodyPr vert="horz" lIns="91440" tIns="45720" rIns="91440" bIns="45720" rtlCol="0" anchor="ctr"/>
          <a:lstStyle>
            <a:lvl1pPr algn="r">
              <a:defRPr sz="1200">
                <a:solidFill>
                  <a:schemeClr val="tx2"/>
                </a:solidFill>
              </a:defRPr>
            </a:lvl1pPr>
          </a:lstStyle>
          <a:p>
            <a:fld id="{3BF7CD9F-2F9C-6E45-B03B-11A66B447909}" type="slidenum">
              <a:rPr lang="en-US" smtClean="0"/>
              <a:t>‹#›</a:t>
            </a:fld>
            <a:endParaRPr lang="en-US"/>
          </a:p>
        </p:txBody>
      </p:sp>
    </p:spTree>
    <p:extLst>
      <p:ext uri="{BB962C8B-B14F-4D97-AF65-F5344CB8AC3E}">
        <p14:creationId xmlns:p14="http://schemas.microsoft.com/office/powerpoint/2010/main" val="654508594"/>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 id="2147483791" r:id="rId18"/>
    <p:sldLayoutId id="2147483792" r:id="rId19"/>
    <p:sldLayoutId id="2147483793" r:id="rId20"/>
    <p:sldLayoutId id="2147483794" r:id="rId21"/>
    <p:sldLayoutId id="2147483795" r:id="rId22"/>
    <p:sldLayoutId id="2147483796" r:id="rId23"/>
    <p:sldLayoutId id="2147483797" r:id="rId24"/>
    <p:sldLayoutId id="2147483798" r:id="rId25"/>
    <p:sldLayoutId id="2147483799" r:id="rId26"/>
    <p:sldLayoutId id="2147483800" r:id="rId27"/>
    <p:sldLayoutId id="2147483801" r:id="rId28"/>
    <p:sldLayoutId id="2147483802" r:id="rId29"/>
    <p:sldLayoutId id="2147483803" r:id="rId30"/>
    <p:sldLayoutId id="2147483804" r:id="rId31"/>
    <p:sldLayoutId id="2147483805" r:id="rId32"/>
    <p:sldLayoutId id="2147483806" r:id="rId33"/>
    <p:sldLayoutId id="2147483807" r:id="rId34"/>
    <p:sldLayoutId id="2147483808" r:id="rId35"/>
    <p:sldLayoutId id="2147483809" r:id="rId36"/>
    <p:sldLayoutId id="2147483810" r:id="rId37"/>
    <p:sldLayoutId id="2147483811" r:id="rId38"/>
    <p:sldLayoutId id="2147483812" r:id="rId39"/>
    <p:sldLayoutId id="2147483813" r:id="rId40"/>
    <p:sldLayoutId id="2147483814" r:id="rId41"/>
    <p:sldLayoutId id="2147483815" r:id="rId42"/>
    <p:sldLayoutId id="2147483816" r:id="rId43"/>
    <p:sldLayoutId id="2147483817" r:id="rId44"/>
    <p:sldLayoutId id="2147483818" r:id="rId45"/>
    <p:sldLayoutId id="2147483819" r:id="rId46"/>
    <p:sldLayoutId id="2147483820" r:id="rId47"/>
    <p:sldLayoutId id="2147483821" r:id="rId48"/>
    <p:sldLayoutId id="2147483822" r:id="rId49"/>
    <p:sldLayoutId id="2147483823" r:id="rId50"/>
    <p:sldLayoutId id="2147483824" r:id="rId51"/>
    <p:sldLayoutId id="2147483825" r:id="rId5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amhsa.gov/sites/default/files/programs_campaigns/ccbhc-criteria.pdf"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4.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6.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hyperlink" Target="https://www.samhsa.gov/sites/default/files/programs_campaigns/ccbhc-criteria.pdf" TargetMode="External"/><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hyperlink" Target="https://www.samhsa.gov/sites/default/files/programs_campaigns/ccbhc-criteria.pdf" TargetMode="External"/><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5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 y="4186256"/>
            <a:ext cx="12188952" cy="1637028"/>
          </a:xfrm>
        </p:spPr>
        <p:txBody>
          <a:bodyPr>
            <a:normAutofit/>
          </a:bodyPr>
          <a:lstStyle/>
          <a:p>
            <a:r>
              <a:rPr lang="en-US" b="1" dirty="0"/>
              <a:t>Implementing </a:t>
            </a:r>
            <a:r>
              <a:rPr lang="en-US" b="1" dirty="0" err="1" smtClean="0"/>
              <a:t>CCBHC</a:t>
            </a:r>
            <a:r>
              <a:rPr lang="en-US" b="1" dirty="0" smtClean="0"/>
              <a:t/>
            </a:r>
            <a:br>
              <a:rPr lang="en-US" b="1" dirty="0" smtClean="0"/>
            </a:br>
            <a:r>
              <a:rPr lang="en-US" sz="2400" b="1" dirty="0"/>
              <a:t>Implementation guidance for Certified Community Behavioral Health Clinics (</a:t>
            </a:r>
            <a:r>
              <a:rPr lang="en-US" sz="2400" b="1" dirty="0" err="1"/>
              <a:t>CCBHC</a:t>
            </a:r>
            <a:r>
              <a:rPr lang="en-US" sz="2400" b="1" dirty="0"/>
              <a:t>)</a:t>
            </a:r>
            <a:endParaRPr lang="en-US" sz="2400" dirty="0"/>
          </a:p>
        </p:txBody>
      </p:sp>
      <p:sp>
        <p:nvSpPr>
          <p:cNvPr id="3" name="Text Placeholder 2"/>
          <p:cNvSpPr>
            <a:spLocks noGrp="1"/>
          </p:cNvSpPr>
          <p:nvPr>
            <p:ph type="body" sz="quarter" idx="14"/>
          </p:nvPr>
        </p:nvSpPr>
        <p:spPr>
          <a:xfrm>
            <a:off x="2802467" y="5548172"/>
            <a:ext cx="6587067" cy="1141386"/>
          </a:xfrm>
        </p:spPr>
        <p:txBody>
          <a:bodyPr>
            <a:normAutofit/>
          </a:bodyPr>
          <a:lstStyle/>
          <a:p>
            <a:endParaRPr lang="en-US" dirty="0" smtClean="0"/>
          </a:p>
          <a:p>
            <a:r>
              <a:rPr lang="en-US" dirty="0" smtClean="0"/>
              <a:t>Wednesday, June 7, </a:t>
            </a:r>
            <a:r>
              <a:rPr lang="en-US" dirty="0"/>
              <a:t>2017</a:t>
            </a:r>
          </a:p>
          <a:p>
            <a:endParaRPr lang="en-US" dirty="0"/>
          </a:p>
        </p:txBody>
      </p:sp>
      <p:sp>
        <p:nvSpPr>
          <p:cNvPr id="5" name="Slide Number Placeholder 4"/>
          <p:cNvSpPr>
            <a:spLocks noGrp="1"/>
          </p:cNvSpPr>
          <p:nvPr>
            <p:ph type="sldNum" sz="quarter" idx="12"/>
          </p:nvPr>
        </p:nvSpPr>
        <p:spPr/>
        <p:txBody>
          <a:bodyPr/>
          <a:lstStyle/>
          <a:p>
            <a:fld id="{3BF7CD9F-2F9C-6E45-B03B-11A66B447909}" type="slidenum">
              <a:rPr lang="en-US" smtClean="0"/>
              <a:t>1</a:t>
            </a:fld>
            <a:endParaRPr lang="en-US"/>
          </a:p>
        </p:txBody>
      </p:sp>
    </p:spTree>
    <p:extLst>
      <p:ext uri="{BB962C8B-B14F-4D97-AF65-F5344CB8AC3E}">
        <p14:creationId xmlns:p14="http://schemas.microsoft.com/office/powerpoint/2010/main" val="1770017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CCBHC Clinics</a:t>
            </a:r>
            <a:endParaRPr lang="en-US" dirty="0"/>
          </a:p>
        </p:txBody>
      </p:sp>
      <p:sp>
        <p:nvSpPr>
          <p:cNvPr id="3" name="Content Placeholder 2"/>
          <p:cNvSpPr>
            <a:spLocks noGrp="1"/>
          </p:cNvSpPr>
          <p:nvPr>
            <p:ph sz="half" idx="1"/>
          </p:nvPr>
        </p:nvSpPr>
        <p:spPr>
          <a:xfrm>
            <a:off x="914399" y="1828800"/>
            <a:ext cx="5936343" cy="4775200"/>
          </a:xfrm>
        </p:spPr>
        <p:txBody>
          <a:bodyPr>
            <a:normAutofit/>
          </a:bodyPr>
          <a:lstStyle/>
          <a:p>
            <a:r>
              <a:rPr lang="en-US" dirty="0" smtClean="0"/>
              <a:t>Northern </a:t>
            </a:r>
            <a:r>
              <a:rPr lang="en-US" dirty="0"/>
              <a:t>Pines Mental Health Center</a:t>
            </a:r>
          </a:p>
          <a:p>
            <a:r>
              <a:rPr lang="en-US" dirty="0"/>
              <a:t>Northwestern Mental Health </a:t>
            </a:r>
            <a:r>
              <a:rPr lang="en-US" dirty="0" smtClean="0"/>
              <a:t>Center</a:t>
            </a:r>
            <a:endParaRPr lang="en-US" sz="2800" dirty="0" smtClean="0"/>
          </a:p>
          <a:p>
            <a:r>
              <a:rPr lang="en-US" sz="2800" dirty="0" smtClean="0"/>
              <a:t>People </a:t>
            </a:r>
            <a:r>
              <a:rPr lang="en-US" sz="2800" dirty="0"/>
              <a:t>Incorporated</a:t>
            </a:r>
          </a:p>
          <a:p>
            <a:r>
              <a:rPr lang="en-US" sz="2800" dirty="0" smtClean="0"/>
              <a:t>Ramsey County Mental Health Center</a:t>
            </a:r>
            <a:endParaRPr lang="en-US" sz="2800" dirty="0"/>
          </a:p>
          <a:p>
            <a:r>
              <a:rPr lang="en-US" dirty="0"/>
              <a:t>Wilder Children and Family Services</a:t>
            </a:r>
          </a:p>
          <a:p>
            <a:r>
              <a:rPr lang="en-US" sz="2800" dirty="0" err="1" smtClean="0"/>
              <a:t>Zumbro</a:t>
            </a:r>
            <a:r>
              <a:rPr lang="en-US" sz="2800" dirty="0" smtClean="0"/>
              <a:t> Valley Health Center</a:t>
            </a:r>
            <a:endParaRPr lang="en-US" sz="2800" dirty="0"/>
          </a:p>
          <a:p>
            <a:endParaRPr lang="en-US" sz="2800" dirty="0"/>
          </a:p>
        </p:txBody>
      </p:sp>
      <p:sp>
        <p:nvSpPr>
          <p:cNvPr id="4" name="Slide Number Placeholder 3"/>
          <p:cNvSpPr>
            <a:spLocks noGrp="1"/>
          </p:cNvSpPr>
          <p:nvPr>
            <p:ph type="sldNum" sz="quarter" idx="12"/>
          </p:nvPr>
        </p:nvSpPr>
        <p:spPr/>
        <p:txBody>
          <a:bodyPr/>
          <a:lstStyle/>
          <a:p>
            <a:fld id="{3BF7CD9F-2F9C-6E45-B03B-11A66B447909}" type="slidenum">
              <a:rPr lang="en-US" smtClean="0"/>
              <a:t>10</a:t>
            </a:fld>
            <a:endParaRPr lang="en-US"/>
          </a:p>
        </p:txBody>
      </p:sp>
      <p:pic>
        <p:nvPicPr>
          <p:cNvPr id="6" name="Content Placeholder 4" descr="Map of Minnesota, with six clinics listed pointing at the counties to which they offer services: Northwestern Mental Health Center for Kittson, Marshall, Red Lake, Polk, Norman, Mahnomen; Northern Pines Mental Health Center for Cass, Wadena, Todd, Morrison, Crow Wing, Aikin; People Incorporated for Anoka, Washington, Dakota, Hennepin, Ramsey; Ramsey County Mental Health Center for Ramsey; Wilder Children And Family Services for Anoka, Washington, Dakota, Hennepin, Ramsey; ; Zumbro Valley Health Center for Olmsted and Fillmore.&#10;&#10;&#10;"/>
          <p:cNvPicPr>
            <a:picLocks noGrp="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6991904" y="1554163"/>
            <a:ext cx="3535841" cy="4572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95471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Criteria for Services </a:t>
            </a:r>
            <a:endParaRPr lang="en-US" dirty="0"/>
          </a:p>
        </p:txBody>
      </p:sp>
      <p:sp>
        <p:nvSpPr>
          <p:cNvPr id="3" name="Content Placeholder 2"/>
          <p:cNvSpPr>
            <a:spLocks noGrp="1"/>
          </p:cNvSpPr>
          <p:nvPr>
            <p:ph idx="1"/>
          </p:nvPr>
        </p:nvSpPr>
        <p:spPr>
          <a:xfrm>
            <a:off x="914400" y="1554479"/>
            <a:ext cx="10360152" cy="4918891"/>
          </a:xfrm>
        </p:spPr>
        <p:txBody>
          <a:bodyPr>
            <a:normAutofit/>
          </a:bodyPr>
          <a:lstStyle/>
          <a:p>
            <a:pPr marL="0" indent="0">
              <a:buNone/>
            </a:pPr>
            <a:r>
              <a:rPr lang="en-US" b="1" dirty="0" smtClean="0"/>
              <a:t>Program Requirements </a:t>
            </a:r>
          </a:p>
          <a:p>
            <a:pPr marL="971550" lvl="1" indent="-514350">
              <a:buFont typeface="+mj-lt"/>
              <a:buAutoNum type="arabicPeriod"/>
            </a:pPr>
            <a:r>
              <a:rPr lang="en-US" dirty="0" smtClean="0"/>
              <a:t>Staffing </a:t>
            </a:r>
            <a:endParaRPr lang="en-US" dirty="0"/>
          </a:p>
          <a:p>
            <a:pPr marL="971550" lvl="1" indent="-514350">
              <a:buFont typeface="+mj-lt"/>
              <a:buAutoNum type="arabicPeriod"/>
            </a:pPr>
            <a:r>
              <a:rPr lang="en-US" dirty="0" smtClean="0"/>
              <a:t>Availability and Accessibility of  Services </a:t>
            </a:r>
          </a:p>
          <a:p>
            <a:pPr marL="971550" lvl="1" indent="-514350">
              <a:buFont typeface="+mj-lt"/>
              <a:buAutoNum type="arabicPeriod"/>
            </a:pPr>
            <a:r>
              <a:rPr lang="en-US" dirty="0" smtClean="0"/>
              <a:t>Care Coordination</a:t>
            </a:r>
            <a:endParaRPr lang="en-US" dirty="0"/>
          </a:p>
          <a:p>
            <a:pPr marL="971550" lvl="1" indent="-514350">
              <a:buFont typeface="+mj-lt"/>
              <a:buAutoNum type="arabicPeriod"/>
            </a:pPr>
            <a:r>
              <a:rPr lang="en-US" dirty="0" smtClean="0"/>
              <a:t>Scope of Services </a:t>
            </a:r>
            <a:endParaRPr lang="en-US" dirty="0"/>
          </a:p>
          <a:p>
            <a:pPr marL="971550" lvl="1" indent="-514350">
              <a:buFont typeface="+mj-lt"/>
              <a:buAutoNum type="arabicPeriod"/>
            </a:pPr>
            <a:r>
              <a:rPr lang="en-US" dirty="0" smtClean="0"/>
              <a:t>Quality and other Reporting </a:t>
            </a:r>
            <a:endParaRPr lang="en-US" dirty="0"/>
          </a:p>
          <a:p>
            <a:pPr marL="971550" lvl="1" indent="-514350">
              <a:buFont typeface="+mj-lt"/>
              <a:buAutoNum type="arabicPeriod"/>
            </a:pPr>
            <a:r>
              <a:rPr lang="en-US" dirty="0" smtClean="0"/>
              <a:t>Organizational Authority, Governance and Accreditation</a:t>
            </a:r>
          </a:p>
          <a:p>
            <a:pPr marL="457200" lvl="1" indent="0">
              <a:buNone/>
            </a:pPr>
            <a:r>
              <a:rPr lang="en-US" dirty="0" smtClean="0"/>
              <a:t>Section 223 Program Requirements  - </a:t>
            </a:r>
            <a:r>
              <a:rPr lang="en-US" dirty="0" smtClean="0">
                <a:hlinkClick r:id="rId3"/>
              </a:rPr>
              <a:t>full criteria </a:t>
            </a:r>
            <a:endParaRPr lang="en-US" dirty="0"/>
          </a:p>
        </p:txBody>
      </p:sp>
      <p:sp>
        <p:nvSpPr>
          <p:cNvPr id="4" name="Slide Number Placeholder 3"/>
          <p:cNvSpPr>
            <a:spLocks noGrp="1"/>
          </p:cNvSpPr>
          <p:nvPr>
            <p:ph type="sldNum" sz="quarter" idx="12"/>
          </p:nvPr>
        </p:nvSpPr>
        <p:spPr/>
        <p:txBody>
          <a:bodyPr/>
          <a:lstStyle/>
          <a:p>
            <a:fld id="{3BF7CD9F-2F9C-6E45-B03B-11A66B447909}" type="slidenum">
              <a:rPr lang="en-US" smtClean="0"/>
              <a:t>11</a:t>
            </a:fld>
            <a:endParaRPr lang="en-US"/>
          </a:p>
        </p:txBody>
      </p:sp>
    </p:spTree>
    <p:extLst>
      <p:ext uri="{BB962C8B-B14F-4D97-AF65-F5344CB8AC3E}">
        <p14:creationId xmlns:p14="http://schemas.microsoft.com/office/powerpoint/2010/main" val="3561604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Specific Standards </a:t>
            </a:r>
            <a:endParaRPr lang="en-US" dirty="0"/>
          </a:p>
        </p:txBody>
      </p:sp>
      <p:sp>
        <p:nvSpPr>
          <p:cNvPr id="3" name="Content Placeholder 2"/>
          <p:cNvSpPr>
            <a:spLocks noGrp="1"/>
          </p:cNvSpPr>
          <p:nvPr>
            <p:ph idx="1"/>
          </p:nvPr>
        </p:nvSpPr>
        <p:spPr/>
        <p:txBody>
          <a:bodyPr>
            <a:noAutofit/>
          </a:bodyPr>
          <a:lstStyle/>
          <a:p>
            <a:r>
              <a:rPr lang="en-US" sz="2800" dirty="0"/>
              <a:t>Rule 31 Chemical Dependency License </a:t>
            </a:r>
          </a:p>
          <a:p>
            <a:r>
              <a:rPr lang="en-US" sz="2800" dirty="0" smtClean="0"/>
              <a:t>Rule 29 Mental Health Center/Clinic Certification </a:t>
            </a:r>
          </a:p>
          <a:p>
            <a:r>
              <a:rPr lang="en-US" sz="2800" dirty="0" smtClean="0"/>
              <a:t>ARMHS Certification </a:t>
            </a:r>
          </a:p>
          <a:p>
            <a:r>
              <a:rPr lang="en-US" sz="2800" dirty="0" smtClean="0"/>
              <a:t>CTSS Certification </a:t>
            </a:r>
          </a:p>
          <a:p>
            <a:r>
              <a:rPr lang="en-US" sz="2800" dirty="0" smtClean="0"/>
              <a:t>TCM Services (adults and kids) </a:t>
            </a:r>
          </a:p>
          <a:p>
            <a:r>
              <a:rPr lang="en-US" sz="2800" dirty="0" smtClean="0"/>
              <a:t>Crisis Response </a:t>
            </a:r>
            <a:r>
              <a:rPr lang="en-US" sz="2800" dirty="0"/>
              <a:t>Services (adults and kids) </a:t>
            </a:r>
            <a:endParaRPr lang="en-US" sz="2800" dirty="0" smtClean="0"/>
          </a:p>
          <a:p>
            <a:r>
              <a:rPr lang="en-US" sz="2800" dirty="0"/>
              <a:t>Rule 47 </a:t>
            </a:r>
            <a:r>
              <a:rPr lang="en-US" sz="2800" dirty="0" smtClean="0"/>
              <a:t>– </a:t>
            </a:r>
            <a:r>
              <a:rPr lang="en-US" sz="2800" dirty="0"/>
              <a:t>Medicaid standards for outpatient mental health services </a:t>
            </a:r>
          </a:p>
        </p:txBody>
      </p:sp>
      <p:sp>
        <p:nvSpPr>
          <p:cNvPr id="4" name="Slide Number Placeholder 3"/>
          <p:cNvSpPr>
            <a:spLocks noGrp="1"/>
          </p:cNvSpPr>
          <p:nvPr>
            <p:ph type="sldNum" sz="quarter" idx="12"/>
          </p:nvPr>
        </p:nvSpPr>
        <p:spPr/>
        <p:txBody>
          <a:bodyPr/>
          <a:lstStyle/>
          <a:p>
            <a:fld id="{3BF7CD9F-2F9C-6E45-B03B-11A66B447909}" type="slidenum">
              <a:rPr lang="en-US" smtClean="0"/>
              <a:t>12</a:t>
            </a:fld>
            <a:endParaRPr lang="en-US"/>
          </a:p>
        </p:txBody>
      </p:sp>
    </p:spTree>
    <p:extLst>
      <p:ext uri="{BB962C8B-B14F-4D97-AF65-F5344CB8AC3E}">
        <p14:creationId xmlns:p14="http://schemas.microsoft.com/office/powerpoint/2010/main" val="2574071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State-Specific Standards </a:t>
            </a:r>
            <a:endParaRPr lang="en-US" dirty="0"/>
          </a:p>
        </p:txBody>
      </p:sp>
      <p:sp>
        <p:nvSpPr>
          <p:cNvPr id="3" name="Content Placeholder 2"/>
          <p:cNvSpPr>
            <a:spLocks noGrp="1"/>
          </p:cNvSpPr>
          <p:nvPr>
            <p:ph sz="half" idx="1"/>
          </p:nvPr>
        </p:nvSpPr>
        <p:spPr>
          <a:xfrm>
            <a:off x="914400" y="1554480"/>
            <a:ext cx="5029200" cy="5303520"/>
          </a:xfrm>
        </p:spPr>
        <p:txBody>
          <a:bodyPr>
            <a:normAutofit/>
          </a:bodyPr>
          <a:lstStyle/>
          <a:p>
            <a:pPr marL="0" indent="0">
              <a:buNone/>
            </a:pPr>
            <a:r>
              <a:rPr lang="en-US" b="1" dirty="0" smtClean="0"/>
              <a:t>Evidence Based Practices</a:t>
            </a:r>
            <a:r>
              <a:rPr lang="en-US" b="1" dirty="0"/>
              <a:t>:  </a:t>
            </a:r>
          </a:p>
          <a:p>
            <a:r>
              <a:rPr lang="en-US" dirty="0"/>
              <a:t>Motivational Interviewing</a:t>
            </a:r>
          </a:p>
          <a:p>
            <a:r>
              <a:rPr lang="en-US" dirty="0" smtClean="0"/>
              <a:t>CBT</a:t>
            </a:r>
          </a:p>
          <a:p>
            <a:r>
              <a:rPr lang="en-US" dirty="0" smtClean="0"/>
              <a:t>Stages </a:t>
            </a:r>
            <a:r>
              <a:rPr lang="en-US" dirty="0"/>
              <a:t>of Change</a:t>
            </a:r>
          </a:p>
          <a:p>
            <a:r>
              <a:rPr lang="en-US" dirty="0"/>
              <a:t>Trauma Treatment </a:t>
            </a:r>
          </a:p>
          <a:p>
            <a:pPr lvl="1"/>
            <a:r>
              <a:rPr lang="en-US" dirty="0" smtClean="0"/>
              <a:t>TF-CBT (Children)</a:t>
            </a:r>
            <a:endParaRPr lang="en-US" dirty="0"/>
          </a:p>
          <a:p>
            <a:pPr lvl="1"/>
            <a:r>
              <a:rPr lang="en-US" dirty="0"/>
              <a:t>EMDR </a:t>
            </a:r>
            <a:r>
              <a:rPr lang="en-US" dirty="0" smtClean="0"/>
              <a:t> (Adults)</a:t>
            </a:r>
          </a:p>
          <a:p>
            <a:pPr lvl="1"/>
            <a:r>
              <a:rPr lang="en-US" dirty="0" smtClean="0"/>
              <a:t>Seeking Safety (Adults)</a:t>
            </a:r>
          </a:p>
          <a:p>
            <a:pPr lvl="1"/>
            <a:endParaRPr lang="en-US" dirty="0"/>
          </a:p>
          <a:p>
            <a:endParaRPr lang="en-US" dirty="0"/>
          </a:p>
        </p:txBody>
      </p:sp>
      <p:sp>
        <p:nvSpPr>
          <p:cNvPr id="4" name="Content Placeholder 3"/>
          <p:cNvSpPr>
            <a:spLocks noGrp="1"/>
          </p:cNvSpPr>
          <p:nvPr>
            <p:ph sz="half" idx="2"/>
          </p:nvPr>
        </p:nvSpPr>
        <p:spPr>
          <a:xfrm>
            <a:off x="6245352" y="1554480"/>
            <a:ext cx="5029200" cy="2975956"/>
          </a:xfrm>
        </p:spPr>
        <p:txBody>
          <a:bodyPr/>
          <a:lstStyle/>
          <a:p>
            <a:pPr marL="0" indent="0">
              <a:buNone/>
            </a:pPr>
            <a:r>
              <a:rPr lang="en-US" b="1" dirty="0" smtClean="0"/>
              <a:t>Peer Recovery Services:</a:t>
            </a:r>
          </a:p>
          <a:p>
            <a:r>
              <a:rPr lang="en-US" dirty="0" smtClean="0"/>
              <a:t>Certified Peer Specialist</a:t>
            </a:r>
          </a:p>
          <a:p>
            <a:r>
              <a:rPr lang="en-US" dirty="0" smtClean="0"/>
              <a:t>Family Peer Specialist</a:t>
            </a:r>
          </a:p>
          <a:p>
            <a:r>
              <a:rPr lang="en-US" dirty="0" smtClean="0"/>
              <a:t>Recovery Support Specialist </a:t>
            </a:r>
            <a:endParaRPr lang="en-US" dirty="0"/>
          </a:p>
        </p:txBody>
      </p:sp>
      <p:sp>
        <p:nvSpPr>
          <p:cNvPr id="5" name="Slide Number Placeholder 4"/>
          <p:cNvSpPr>
            <a:spLocks noGrp="1"/>
          </p:cNvSpPr>
          <p:nvPr>
            <p:ph type="sldNum" sz="quarter" idx="12"/>
          </p:nvPr>
        </p:nvSpPr>
        <p:spPr/>
        <p:txBody>
          <a:bodyPr/>
          <a:lstStyle/>
          <a:p>
            <a:fld id="{3BF7CD9F-2F9C-6E45-B03B-11A66B447909}" type="slidenum">
              <a:rPr lang="en-US" smtClean="0"/>
              <a:t>13</a:t>
            </a:fld>
            <a:endParaRPr lang="en-US"/>
          </a:p>
        </p:txBody>
      </p:sp>
    </p:spTree>
    <p:extLst>
      <p:ext uri="{BB962C8B-B14F-4D97-AF65-F5344CB8AC3E}">
        <p14:creationId xmlns:p14="http://schemas.microsoft.com/office/powerpoint/2010/main" val="399542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CCBHC Services </a:t>
            </a:r>
            <a:endParaRPr lang="en-US" dirty="0"/>
          </a:p>
        </p:txBody>
      </p:sp>
      <p:sp>
        <p:nvSpPr>
          <p:cNvPr id="6" name="Text Placeholder 5"/>
          <p:cNvSpPr>
            <a:spLocks noGrp="1"/>
          </p:cNvSpPr>
          <p:nvPr>
            <p:ph type="body" sz="quarter" idx="14"/>
          </p:nvPr>
        </p:nvSpPr>
        <p:spPr/>
        <p:txBody>
          <a:bodyPr/>
          <a:lstStyle/>
          <a:p>
            <a:r>
              <a:rPr lang="en-US" dirty="0" smtClean="0"/>
              <a:t>Jane King –  CCBHC Certification Specialist</a:t>
            </a:r>
            <a:endParaRPr lang="en-US" dirty="0"/>
          </a:p>
        </p:txBody>
      </p:sp>
      <p:sp>
        <p:nvSpPr>
          <p:cNvPr id="3" name="Slide Number Placeholder 2"/>
          <p:cNvSpPr>
            <a:spLocks noGrp="1"/>
          </p:cNvSpPr>
          <p:nvPr>
            <p:ph type="sldNum" sz="quarter" idx="12"/>
          </p:nvPr>
        </p:nvSpPr>
        <p:spPr/>
        <p:txBody>
          <a:bodyPr/>
          <a:lstStyle/>
          <a:p>
            <a:fld id="{3BF7CD9F-2F9C-6E45-B03B-11A66B447909}" type="slidenum">
              <a:rPr lang="en-US" smtClean="0"/>
              <a:t>14</a:t>
            </a:fld>
            <a:endParaRPr lang="en-US"/>
          </a:p>
        </p:txBody>
      </p:sp>
    </p:spTree>
    <p:extLst>
      <p:ext uri="{BB962C8B-B14F-4D97-AF65-F5344CB8AC3E}">
        <p14:creationId xmlns:p14="http://schemas.microsoft.com/office/powerpoint/2010/main" val="907827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considered a CCBHC recipient?</a:t>
            </a:r>
            <a:endParaRPr lang="en-US" dirty="0"/>
          </a:p>
        </p:txBody>
      </p:sp>
      <p:sp>
        <p:nvSpPr>
          <p:cNvPr id="3" name="Content Placeholder 2"/>
          <p:cNvSpPr>
            <a:spLocks noGrp="1"/>
          </p:cNvSpPr>
          <p:nvPr>
            <p:ph idx="1"/>
          </p:nvPr>
        </p:nvSpPr>
        <p:spPr>
          <a:xfrm>
            <a:off x="914400" y="1554480"/>
            <a:ext cx="10360152" cy="5081847"/>
          </a:xfrm>
        </p:spPr>
        <p:txBody>
          <a:bodyPr>
            <a:normAutofit/>
          </a:bodyPr>
          <a:lstStyle/>
          <a:p>
            <a:r>
              <a:rPr lang="en-US" dirty="0" smtClean="0"/>
              <a:t>An individual who is currently receiving services from one of the six identified CCBHCs.</a:t>
            </a:r>
          </a:p>
          <a:p>
            <a:pPr lvl="1"/>
            <a:r>
              <a:rPr lang="en-US" dirty="0" smtClean="0"/>
              <a:t>Must receive one or more of the nine CCBHC services from the CCBHC to be considered a recipient.  </a:t>
            </a:r>
            <a:endParaRPr lang="en-US" dirty="0"/>
          </a:p>
          <a:p>
            <a:r>
              <a:rPr lang="en-US" dirty="0" smtClean="0"/>
              <a:t>An individual who is new to receiving services from one of the six identified CCBHCs.</a:t>
            </a:r>
          </a:p>
          <a:p>
            <a:pPr lvl="1"/>
            <a:r>
              <a:rPr lang="en-US" dirty="0" smtClean="0"/>
              <a:t>Must have a completed a preliminary screening and risk assessment and receive </a:t>
            </a:r>
            <a:r>
              <a:rPr lang="en-US" dirty="0"/>
              <a:t>one or more of the nine CCBHC services from the CCBHC to be considered a recipient. </a:t>
            </a:r>
            <a:endParaRPr lang="en-US" dirty="0" smtClean="0"/>
          </a:p>
          <a:p>
            <a:r>
              <a:rPr lang="en-US" dirty="0" smtClean="0"/>
              <a:t>No enrollment process. </a:t>
            </a:r>
            <a:endParaRPr lang="en-US" dirty="0"/>
          </a:p>
          <a:p>
            <a:pPr lvl="1"/>
            <a:endParaRPr lang="en-US" dirty="0" smtClean="0"/>
          </a:p>
        </p:txBody>
      </p:sp>
      <p:sp>
        <p:nvSpPr>
          <p:cNvPr id="4" name="Slide Number Placeholder 3"/>
          <p:cNvSpPr>
            <a:spLocks noGrp="1"/>
          </p:cNvSpPr>
          <p:nvPr>
            <p:ph type="sldNum" sz="quarter" idx="12"/>
          </p:nvPr>
        </p:nvSpPr>
        <p:spPr/>
        <p:txBody>
          <a:bodyPr/>
          <a:lstStyle/>
          <a:p>
            <a:fld id="{3BF7CD9F-2F9C-6E45-B03B-11A66B447909}" type="slidenum">
              <a:rPr lang="en-US" smtClean="0"/>
              <a:t>15</a:t>
            </a:fld>
            <a:endParaRPr lang="en-US"/>
          </a:p>
        </p:txBody>
      </p:sp>
    </p:spTree>
    <p:extLst>
      <p:ext uri="{BB962C8B-B14F-4D97-AF65-F5344CB8AC3E}">
        <p14:creationId xmlns:p14="http://schemas.microsoft.com/office/powerpoint/2010/main" val="3411574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CCBHC Services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a:t>Outpatient mental health and substance use services</a:t>
            </a:r>
          </a:p>
          <a:p>
            <a:r>
              <a:rPr lang="en-US" dirty="0" smtClean="0"/>
              <a:t>Primary </a:t>
            </a:r>
            <a:r>
              <a:rPr lang="en-US" dirty="0"/>
              <a:t>care screening and monitoring</a:t>
            </a:r>
          </a:p>
          <a:p>
            <a:r>
              <a:rPr lang="en-US" dirty="0" smtClean="0"/>
              <a:t>Screening</a:t>
            </a:r>
            <a:r>
              <a:rPr lang="en-US" dirty="0"/>
              <a:t>, assessment and diagnosis, including risk management</a:t>
            </a:r>
          </a:p>
          <a:p>
            <a:r>
              <a:rPr lang="en-US" dirty="0" smtClean="0"/>
              <a:t>Crisis </a:t>
            </a:r>
            <a:r>
              <a:rPr lang="en-US" dirty="0"/>
              <a:t>mental health services, including 24-mobile crisis teams, emergency crisis Intervention services and crisis stabilization</a:t>
            </a:r>
          </a:p>
        </p:txBody>
      </p:sp>
      <p:sp>
        <p:nvSpPr>
          <p:cNvPr id="4" name="Content Placeholder 3"/>
          <p:cNvSpPr>
            <a:spLocks noGrp="1"/>
          </p:cNvSpPr>
          <p:nvPr>
            <p:ph sz="half" idx="2"/>
          </p:nvPr>
        </p:nvSpPr>
        <p:spPr/>
        <p:txBody>
          <a:bodyPr>
            <a:normAutofit fontScale="92500" lnSpcReduction="20000"/>
          </a:bodyPr>
          <a:lstStyle/>
          <a:p>
            <a:r>
              <a:rPr lang="en-US" dirty="0" smtClean="0"/>
              <a:t>Person-centered </a:t>
            </a:r>
            <a:r>
              <a:rPr lang="en-US" dirty="0"/>
              <a:t>treatment planning</a:t>
            </a:r>
          </a:p>
          <a:p>
            <a:r>
              <a:rPr lang="en-US" dirty="0" smtClean="0"/>
              <a:t>Targeted </a:t>
            </a:r>
            <a:r>
              <a:rPr lang="en-US" dirty="0"/>
              <a:t>case management</a:t>
            </a:r>
          </a:p>
          <a:p>
            <a:r>
              <a:rPr lang="en-US" dirty="0" smtClean="0"/>
              <a:t>Peer </a:t>
            </a:r>
            <a:r>
              <a:rPr lang="en-US" dirty="0"/>
              <a:t>and family support</a:t>
            </a:r>
          </a:p>
          <a:p>
            <a:r>
              <a:rPr lang="en-US" dirty="0" smtClean="0"/>
              <a:t>Services </a:t>
            </a:r>
            <a:r>
              <a:rPr lang="en-US" dirty="0"/>
              <a:t>for members of the armed forces and veterans</a:t>
            </a:r>
          </a:p>
          <a:p>
            <a:r>
              <a:rPr lang="en-US" dirty="0" smtClean="0"/>
              <a:t>Connections </a:t>
            </a:r>
            <a:r>
              <a:rPr lang="en-US" dirty="0"/>
              <a:t>with other providers and </a:t>
            </a:r>
            <a:r>
              <a:rPr lang="en-US" dirty="0" smtClean="0"/>
              <a:t>systems</a:t>
            </a:r>
          </a:p>
          <a:p>
            <a:r>
              <a:rPr lang="en-US" dirty="0"/>
              <a:t>Psychiatric rehabilitation services</a:t>
            </a:r>
          </a:p>
          <a:p>
            <a:endParaRPr lang="en-US" dirty="0"/>
          </a:p>
        </p:txBody>
      </p:sp>
      <p:sp>
        <p:nvSpPr>
          <p:cNvPr id="5" name="Slide Number Placeholder 4"/>
          <p:cNvSpPr>
            <a:spLocks noGrp="1"/>
          </p:cNvSpPr>
          <p:nvPr>
            <p:ph type="sldNum" sz="quarter" idx="12"/>
          </p:nvPr>
        </p:nvSpPr>
        <p:spPr/>
        <p:txBody>
          <a:bodyPr/>
          <a:lstStyle/>
          <a:p>
            <a:fld id="{3BF7CD9F-2F9C-6E45-B03B-11A66B447909}" type="slidenum">
              <a:rPr lang="en-US" smtClean="0"/>
              <a:t>16</a:t>
            </a:fld>
            <a:endParaRPr lang="en-US"/>
          </a:p>
        </p:txBody>
      </p:sp>
    </p:spTree>
    <p:extLst>
      <p:ext uri="{BB962C8B-B14F-4D97-AF65-F5344CB8AC3E}">
        <p14:creationId xmlns:p14="http://schemas.microsoft.com/office/powerpoint/2010/main" val="2522251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Services </a:t>
            </a:r>
            <a:endParaRPr lang="en-US" dirty="0"/>
          </a:p>
        </p:txBody>
      </p:sp>
      <p:sp>
        <p:nvSpPr>
          <p:cNvPr id="3" name="Content Placeholder 2"/>
          <p:cNvSpPr>
            <a:spLocks noGrp="1"/>
          </p:cNvSpPr>
          <p:nvPr>
            <p:ph idx="1"/>
          </p:nvPr>
        </p:nvSpPr>
        <p:spPr/>
        <p:txBody>
          <a:bodyPr>
            <a:normAutofit/>
          </a:bodyPr>
          <a:lstStyle/>
          <a:p>
            <a:r>
              <a:rPr lang="en-US" dirty="0" smtClean="0"/>
              <a:t>Aligns coverage policy </a:t>
            </a:r>
            <a:r>
              <a:rPr lang="en-US" dirty="0"/>
              <a:t>w/ </a:t>
            </a:r>
            <a:r>
              <a:rPr lang="en-US" dirty="0" smtClean="0"/>
              <a:t>demonstration </a:t>
            </a:r>
            <a:r>
              <a:rPr lang="en-US" dirty="0"/>
              <a:t>objectives </a:t>
            </a:r>
            <a:endParaRPr lang="en-US" dirty="0" smtClean="0"/>
          </a:p>
          <a:p>
            <a:r>
              <a:rPr lang="en-US" dirty="0" smtClean="0"/>
              <a:t>Policy change examples: </a:t>
            </a:r>
          </a:p>
          <a:p>
            <a:pPr lvl="1"/>
            <a:r>
              <a:rPr lang="en-US" dirty="0" smtClean="0"/>
              <a:t>Expand coverage across the age span</a:t>
            </a:r>
          </a:p>
          <a:p>
            <a:pPr lvl="1"/>
            <a:r>
              <a:rPr lang="en-US" dirty="0" smtClean="0"/>
              <a:t>Allow for a more person-centered assessment</a:t>
            </a:r>
          </a:p>
          <a:p>
            <a:pPr lvl="1"/>
            <a:r>
              <a:rPr lang="en-US" dirty="0" smtClean="0"/>
              <a:t>Expedites access into services </a:t>
            </a:r>
          </a:p>
          <a:p>
            <a:pPr lvl="1"/>
            <a:r>
              <a:rPr lang="en-US" dirty="0" smtClean="0"/>
              <a:t>Increases access to Certified Peer Specialist and Peer Recovery Supports </a:t>
            </a:r>
          </a:p>
          <a:p>
            <a:r>
              <a:rPr lang="en-US" b="1" i="1" dirty="0" smtClean="0"/>
              <a:t>Opportunity</a:t>
            </a:r>
            <a:r>
              <a:rPr lang="en-US" i="1" dirty="0" smtClean="0"/>
              <a:t> – to align future coverage </a:t>
            </a:r>
            <a:r>
              <a:rPr lang="en-US" i="1" dirty="0"/>
              <a:t>policy statewide </a:t>
            </a:r>
          </a:p>
          <a:p>
            <a:endParaRPr lang="en-US" dirty="0"/>
          </a:p>
        </p:txBody>
      </p:sp>
      <p:sp>
        <p:nvSpPr>
          <p:cNvPr id="4" name="Slide Number Placeholder 3"/>
          <p:cNvSpPr>
            <a:spLocks noGrp="1"/>
          </p:cNvSpPr>
          <p:nvPr>
            <p:ph type="sldNum" sz="quarter" idx="12"/>
          </p:nvPr>
        </p:nvSpPr>
        <p:spPr/>
        <p:txBody>
          <a:bodyPr/>
          <a:lstStyle/>
          <a:p>
            <a:fld id="{3BF7CD9F-2F9C-6E45-B03B-11A66B447909}" type="slidenum">
              <a:rPr lang="en-US" smtClean="0"/>
              <a:t>17</a:t>
            </a:fld>
            <a:endParaRPr lang="en-US"/>
          </a:p>
        </p:txBody>
      </p:sp>
    </p:spTree>
    <p:extLst>
      <p:ext uri="{BB962C8B-B14F-4D97-AF65-F5344CB8AC3E}">
        <p14:creationId xmlns:p14="http://schemas.microsoft.com/office/powerpoint/2010/main" val="39367188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Services Table</a:t>
            </a:r>
            <a:endParaRPr lang="en-US" dirty="0"/>
          </a:p>
        </p:txBody>
      </p:sp>
      <p:sp>
        <p:nvSpPr>
          <p:cNvPr id="3" name="Content Placeholder 2"/>
          <p:cNvSpPr>
            <a:spLocks noGrp="1"/>
          </p:cNvSpPr>
          <p:nvPr>
            <p:ph sz="half" idx="1"/>
          </p:nvPr>
        </p:nvSpPr>
        <p:spPr>
          <a:xfrm>
            <a:off x="914399" y="1554479"/>
            <a:ext cx="10360153" cy="4802075"/>
          </a:xfrm>
        </p:spPr>
        <p:txBody>
          <a:bodyPr>
            <a:normAutofit fontScale="92500" lnSpcReduction="10000"/>
          </a:bodyPr>
          <a:lstStyle/>
          <a:p>
            <a:r>
              <a:rPr lang="en-US" dirty="0" smtClean="0"/>
              <a:t>DHS has issued a Scope of Services table which translates the federally required and optional CCBHC services into specific procedure codes for Minnesota</a:t>
            </a:r>
          </a:p>
          <a:p>
            <a:r>
              <a:rPr lang="en-US" dirty="0" smtClean="0"/>
              <a:t>The table includes 47 existing procedure codes and one new procedure code</a:t>
            </a:r>
          </a:p>
          <a:p>
            <a:r>
              <a:rPr lang="en-US" dirty="0" smtClean="0"/>
              <a:t>The new procedure code is H0014 Withdrawal Management Level 2</a:t>
            </a:r>
          </a:p>
          <a:p>
            <a:r>
              <a:rPr lang="en-US" dirty="0" smtClean="0"/>
              <a:t>Seven existing procedure codes involve changes and expansions in coverage to comply with CCBHC criteria</a:t>
            </a:r>
          </a:p>
          <a:p>
            <a:r>
              <a:rPr lang="en-US" dirty="0" smtClean="0"/>
              <a:t>The </a:t>
            </a:r>
            <a:r>
              <a:rPr lang="en-US" dirty="0"/>
              <a:t>Q2 modifier designates coverage changes which apply only to the CCBHC demo; </a:t>
            </a:r>
            <a:r>
              <a:rPr lang="en-US" dirty="0" smtClean="0"/>
              <a:t>Q2  </a:t>
            </a:r>
            <a:r>
              <a:rPr lang="en-US" dirty="0"/>
              <a:t>facilitates bypass of current claims processing edits.</a:t>
            </a:r>
            <a:endParaRPr lang="en-US" dirty="0" smtClean="0"/>
          </a:p>
          <a:p>
            <a:endParaRPr lang="en-US" dirty="0"/>
          </a:p>
        </p:txBody>
      </p:sp>
      <p:sp>
        <p:nvSpPr>
          <p:cNvPr id="4" name="Slide Number Placeholder 3"/>
          <p:cNvSpPr>
            <a:spLocks noGrp="1"/>
          </p:cNvSpPr>
          <p:nvPr>
            <p:ph type="sldNum" sz="quarter" idx="12"/>
          </p:nvPr>
        </p:nvSpPr>
        <p:spPr/>
        <p:txBody>
          <a:bodyPr/>
          <a:lstStyle/>
          <a:p>
            <a:fld id="{3BF7CD9F-2F9C-6E45-B03B-11A66B447909}" type="slidenum">
              <a:rPr lang="en-US" smtClean="0"/>
              <a:t>18</a:t>
            </a:fld>
            <a:endParaRPr lang="en-US"/>
          </a:p>
        </p:txBody>
      </p:sp>
    </p:spTree>
    <p:extLst>
      <p:ext uri="{BB962C8B-B14F-4D97-AF65-F5344CB8AC3E}">
        <p14:creationId xmlns:p14="http://schemas.microsoft.com/office/powerpoint/2010/main" val="19673778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Coding </a:t>
            </a:r>
            <a:r>
              <a:rPr lang="en-US" dirty="0"/>
              <a:t>and Service </a:t>
            </a:r>
            <a:r>
              <a:rPr lang="en-US" dirty="0" smtClean="0"/>
              <a:t>Changes with </a:t>
            </a:r>
            <a:r>
              <a:rPr lang="en-US" dirty="0"/>
              <a:t>Q2 Modifier  </a:t>
            </a:r>
          </a:p>
        </p:txBody>
      </p:sp>
      <p:sp>
        <p:nvSpPr>
          <p:cNvPr id="3" name="Content Placeholder 2"/>
          <p:cNvSpPr>
            <a:spLocks noGrp="1"/>
          </p:cNvSpPr>
          <p:nvPr>
            <p:ph sz="half" idx="1"/>
          </p:nvPr>
        </p:nvSpPr>
        <p:spPr>
          <a:xfrm>
            <a:off x="914399" y="1554479"/>
            <a:ext cx="11016344" cy="5303521"/>
          </a:xfrm>
        </p:spPr>
        <p:txBody>
          <a:bodyPr>
            <a:normAutofit fontScale="92500"/>
          </a:bodyPr>
          <a:lstStyle/>
          <a:p>
            <a:r>
              <a:rPr lang="en-US" dirty="0" smtClean="0"/>
              <a:t>90899-</a:t>
            </a:r>
            <a:r>
              <a:rPr lang="en-US" dirty="0" err="1" smtClean="0"/>
              <a:t>Q2</a:t>
            </a:r>
            <a:r>
              <a:rPr lang="en-US" dirty="0" smtClean="0"/>
              <a:t>- </a:t>
            </a:r>
            <a:r>
              <a:rPr lang="en-US" dirty="0"/>
              <a:t>Clinical Care Consultation for adults 21+</a:t>
            </a:r>
          </a:p>
          <a:p>
            <a:r>
              <a:rPr lang="en-US" dirty="0" err="1" smtClean="0"/>
              <a:t>H2027-Q2</a:t>
            </a:r>
            <a:r>
              <a:rPr lang="en-US" dirty="0" smtClean="0"/>
              <a:t>- </a:t>
            </a:r>
            <a:r>
              <a:rPr lang="en-US" dirty="0"/>
              <a:t>Family Psychoeducation for adults 21+</a:t>
            </a:r>
          </a:p>
          <a:p>
            <a:r>
              <a:rPr lang="en-US" dirty="0" err="1" smtClean="0"/>
              <a:t>H0032</a:t>
            </a:r>
            <a:r>
              <a:rPr lang="en-US" dirty="0" smtClean="0"/>
              <a:t>- </a:t>
            </a:r>
            <a:r>
              <a:rPr lang="en-US" dirty="0"/>
              <a:t>Q2-UD - Treatment Plan Development: bypass current authorization thresholds and expand beyond ARMHS and CTSS</a:t>
            </a:r>
          </a:p>
          <a:p>
            <a:r>
              <a:rPr lang="en-US" dirty="0" err="1" smtClean="0"/>
              <a:t>H0038-Q2</a:t>
            </a:r>
            <a:r>
              <a:rPr lang="en-US" dirty="0" smtClean="0"/>
              <a:t>  </a:t>
            </a:r>
            <a:r>
              <a:rPr lang="en-US" dirty="0"/>
              <a:t>- Peer Support for people in recovery from chemical dependency </a:t>
            </a:r>
          </a:p>
          <a:p>
            <a:r>
              <a:rPr lang="en-US" dirty="0" smtClean="0"/>
              <a:t>90791/90792-</a:t>
            </a:r>
            <a:r>
              <a:rPr lang="en-US" dirty="0" err="1" smtClean="0"/>
              <a:t>Q2</a:t>
            </a:r>
            <a:r>
              <a:rPr lang="en-US" dirty="0" smtClean="0"/>
              <a:t>-52 </a:t>
            </a:r>
            <a:r>
              <a:rPr lang="en-US" dirty="0"/>
              <a:t>– Brief DA is redefined to be consistent with CCBHC criteria for the Initial Evaluation; and to allow additional sessions</a:t>
            </a:r>
          </a:p>
          <a:p>
            <a:r>
              <a:rPr lang="en-US" dirty="0" smtClean="0"/>
              <a:t>90791/90792-</a:t>
            </a:r>
            <a:r>
              <a:rPr lang="en-US" dirty="0" err="1" smtClean="0"/>
              <a:t>Q2</a:t>
            </a:r>
            <a:r>
              <a:rPr lang="en-US" dirty="0" smtClean="0"/>
              <a:t> </a:t>
            </a:r>
            <a:r>
              <a:rPr lang="en-US" dirty="0"/>
              <a:t>– Diagnostic Assessments:  bypass current authorization thresholds</a:t>
            </a:r>
          </a:p>
          <a:p>
            <a:endParaRPr lang="en-US" dirty="0"/>
          </a:p>
        </p:txBody>
      </p:sp>
      <p:sp>
        <p:nvSpPr>
          <p:cNvPr id="4" name="Slide Number Placeholder 3"/>
          <p:cNvSpPr>
            <a:spLocks noGrp="1"/>
          </p:cNvSpPr>
          <p:nvPr>
            <p:ph type="sldNum" sz="quarter" idx="12"/>
          </p:nvPr>
        </p:nvSpPr>
        <p:spPr/>
        <p:txBody>
          <a:bodyPr/>
          <a:lstStyle/>
          <a:p>
            <a:fld id="{3BF7CD9F-2F9C-6E45-B03B-11A66B447909}" type="slidenum">
              <a:rPr lang="en-US" smtClean="0"/>
              <a:t>19</a:t>
            </a:fld>
            <a:endParaRPr lang="en-US"/>
          </a:p>
        </p:txBody>
      </p:sp>
    </p:spTree>
    <p:extLst>
      <p:ext uri="{BB962C8B-B14F-4D97-AF65-F5344CB8AC3E}">
        <p14:creationId xmlns:p14="http://schemas.microsoft.com/office/powerpoint/2010/main" val="3534022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smtClean="0"/>
              <a:t>DHS Team </a:t>
            </a:r>
            <a:endParaRPr lang="en-US" b="1" dirty="0"/>
          </a:p>
        </p:txBody>
      </p:sp>
      <p:sp>
        <p:nvSpPr>
          <p:cNvPr id="9" name="Text Placeholder 8"/>
          <p:cNvSpPr txBox="1">
            <a:spLocks noGrp="1"/>
          </p:cNvSpPr>
          <p:nvPr>
            <p:ph sz="half" idx="1"/>
          </p:nvPr>
        </p:nvSpPr>
        <p:spPr>
          <a:xfrm>
            <a:off x="491319" y="1554480"/>
            <a:ext cx="5754033" cy="5257850"/>
          </a:xfrm>
          <a:prstGeom prst="rect">
            <a:avLst/>
          </a:prstGeom>
          <a:noFill/>
        </p:spPr>
        <p:txBody>
          <a:bodyPr wrap="square" rtlCol="0">
            <a:spAutoFit/>
          </a:bodyPr>
          <a:lstStyle/>
          <a:p>
            <a:pPr lvl="1"/>
            <a:r>
              <a:rPr lang="en-US" dirty="0" smtClean="0"/>
              <a:t>Jennifer Blanchard</a:t>
            </a:r>
            <a:r>
              <a:rPr lang="en-US" dirty="0"/>
              <a:t>, Community and Care Integration </a:t>
            </a:r>
            <a:r>
              <a:rPr lang="en-US" dirty="0" smtClean="0"/>
              <a:t>Director  </a:t>
            </a:r>
          </a:p>
          <a:p>
            <a:pPr lvl="1"/>
            <a:r>
              <a:rPr lang="en-US" dirty="0" smtClean="0"/>
              <a:t>Amanda Calmbacher, TCM policy </a:t>
            </a:r>
          </a:p>
          <a:p>
            <a:pPr lvl="1"/>
            <a:r>
              <a:rPr lang="en-US" dirty="0" smtClean="0"/>
              <a:t>Gary Cox, Medicaid Supervisor</a:t>
            </a:r>
          </a:p>
          <a:p>
            <a:pPr lvl="1"/>
            <a:r>
              <a:rPr lang="en-US" dirty="0" smtClean="0"/>
              <a:t>Dwight Heil, Children's Mental Health </a:t>
            </a:r>
          </a:p>
          <a:p>
            <a:pPr lvl="1"/>
            <a:r>
              <a:rPr lang="en-US" dirty="0" smtClean="0"/>
              <a:t>Jane King, Certification Specialist</a:t>
            </a:r>
          </a:p>
          <a:p>
            <a:pPr lvl="1"/>
            <a:r>
              <a:rPr lang="en-US" dirty="0" smtClean="0"/>
              <a:t>Michelle </a:t>
            </a:r>
            <a:r>
              <a:rPr lang="en-US" dirty="0"/>
              <a:t>Maruska, ADAD Project Manager</a:t>
            </a:r>
          </a:p>
          <a:p>
            <a:pPr marL="457200" lvl="1" indent="0">
              <a:buNone/>
            </a:pPr>
            <a:endParaRPr lang="en-US" dirty="0" smtClean="0"/>
          </a:p>
          <a:p>
            <a:endParaRPr lang="en-US" dirty="0" smtClean="0"/>
          </a:p>
        </p:txBody>
      </p:sp>
      <p:sp>
        <p:nvSpPr>
          <p:cNvPr id="2" name="Content Placeholder 1"/>
          <p:cNvSpPr>
            <a:spLocks noGrp="1"/>
          </p:cNvSpPr>
          <p:nvPr>
            <p:ph sz="half" idx="2"/>
          </p:nvPr>
        </p:nvSpPr>
        <p:spPr/>
        <p:txBody>
          <a:bodyPr/>
          <a:lstStyle/>
          <a:p>
            <a:pPr lvl="1"/>
            <a:r>
              <a:rPr lang="en-US" dirty="0" smtClean="0"/>
              <a:t>Leah </a:t>
            </a:r>
            <a:r>
              <a:rPr lang="en-US" dirty="0"/>
              <a:t>Montgomery, Community and Care Integration Policy</a:t>
            </a:r>
          </a:p>
          <a:p>
            <a:pPr lvl="1"/>
            <a:r>
              <a:rPr lang="en-US" dirty="0" smtClean="0"/>
              <a:t>Julie </a:t>
            </a:r>
            <a:r>
              <a:rPr lang="en-US" dirty="0"/>
              <a:t>Pearson, CCBHC Project Manager</a:t>
            </a:r>
          </a:p>
          <a:p>
            <a:pPr lvl="1"/>
            <a:r>
              <a:rPr lang="en-US" dirty="0" smtClean="0"/>
              <a:t>Lucas </a:t>
            </a:r>
            <a:r>
              <a:rPr lang="en-US" dirty="0"/>
              <a:t>Peterson, MCO Liaison   	</a:t>
            </a:r>
          </a:p>
          <a:p>
            <a:pPr lvl="1"/>
            <a:r>
              <a:rPr lang="en-US" dirty="0" smtClean="0"/>
              <a:t>Ma </a:t>
            </a:r>
            <a:r>
              <a:rPr lang="en-US" dirty="0"/>
              <a:t>Xiong, Quality of Care Analyst  </a:t>
            </a:r>
          </a:p>
          <a:p>
            <a:pPr lvl="1"/>
            <a:r>
              <a:rPr lang="en-US" dirty="0"/>
              <a:t>John Zakelj, Payment Specialist 	</a:t>
            </a:r>
          </a:p>
          <a:p>
            <a:endParaRPr lang="en-US" dirty="0"/>
          </a:p>
        </p:txBody>
      </p:sp>
      <p:sp>
        <p:nvSpPr>
          <p:cNvPr id="3" name="Slide Number Placeholder 2"/>
          <p:cNvSpPr>
            <a:spLocks noGrp="1"/>
          </p:cNvSpPr>
          <p:nvPr>
            <p:ph type="sldNum" sz="quarter" idx="12"/>
          </p:nvPr>
        </p:nvSpPr>
        <p:spPr/>
        <p:txBody>
          <a:bodyPr/>
          <a:lstStyle/>
          <a:p>
            <a:fld id="{3BF7CD9F-2F9C-6E45-B03B-11A66B447909}" type="slidenum">
              <a:rPr lang="en-US" smtClean="0"/>
              <a:t>2</a:t>
            </a:fld>
            <a:endParaRPr lang="en-US"/>
          </a:p>
        </p:txBody>
      </p:sp>
    </p:spTree>
    <p:extLst>
      <p:ext uri="{BB962C8B-B14F-4D97-AF65-F5344CB8AC3E}">
        <p14:creationId xmlns:p14="http://schemas.microsoft.com/office/powerpoint/2010/main" val="30964156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Coding </a:t>
            </a:r>
            <a:r>
              <a:rPr lang="en-US" dirty="0"/>
              <a:t>and Service </a:t>
            </a:r>
            <a:r>
              <a:rPr lang="en-US" dirty="0" smtClean="0"/>
              <a:t>Changes without </a:t>
            </a:r>
            <a:r>
              <a:rPr lang="en-US" dirty="0"/>
              <a:t>Q2 Modifier  </a:t>
            </a:r>
          </a:p>
        </p:txBody>
      </p:sp>
      <p:sp>
        <p:nvSpPr>
          <p:cNvPr id="3" name="Content Placeholder 2"/>
          <p:cNvSpPr>
            <a:spLocks noGrp="1"/>
          </p:cNvSpPr>
          <p:nvPr>
            <p:ph sz="half" idx="1"/>
          </p:nvPr>
        </p:nvSpPr>
        <p:spPr>
          <a:xfrm>
            <a:off x="914399" y="1554479"/>
            <a:ext cx="10360153" cy="4802075"/>
          </a:xfrm>
        </p:spPr>
        <p:txBody>
          <a:bodyPr>
            <a:normAutofit/>
          </a:bodyPr>
          <a:lstStyle/>
          <a:p>
            <a:r>
              <a:rPr lang="en-US" dirty="0" smtClean="0"/>
              <a:t>H0031- </a:t>
            </a:r>
            <a:r>
              <a:rPr lang="en-US" dirty="0"/>
              <a:t>UD - Functional Assessment expanded beyond ARMHS and CTSS</a:t>
            </a:r>
          </a:p>
          <a:p>
            <a:r>
              <a:rPr lang="en-US" dirty="0" smtClean="0"/>
              <a:t>H0038- </a:t>
            </a:r>
            <a:r>
              <a:rPr lang="en-US" dirty="0"/>
              <a:t>MH Peer Specialist services expanded beyond ARMHS and </a:t>
            </a:r>
            <a:r>
              <a:rPr lang="en-US" dirty="0" smtClean="0"/>
              <a:t>CTSS</a:t>
            </a:r>
          </a:p>
          <a:p>
            <a:r>
              <a:rPr lang="en-US" dirty="0" smtClean="0"/>
              <a:t>MMIS </a:t>
            </a:r>
            <a:r>
              <a:rPr lang="en-US" dirty="0"/>
              <a:t>is being reprogrammed to allow CCBHCs to bypass current edits which restrict these codes to service locations that have a CTSS or ARMHS package of service; as far as we know, this will not be an issue for MCOs</a:t>
            </a:r>
          </a:p>
          <a:p>
            <a:endParaRPr lang="en-US" dirty="0"/>
          </a:p>
        </p:txBody>
      </p:sp>
      <p:sp>
        <p:nvSpPr>
          <p:cNvPr id="4" name="Slide Number Placeholder 3"/>
          <p:cNvSpPr>
            <a:spLocks noGrp="1"/>
          </p:cNvSpPr>
          <p:nvPr>
            <p:ph type="sldNum" sz="quarter" idx="12"/>
          </p:nvPr>
        </p:nvSpPr>
        <p:spPr/>
        <p:txBody>
          <a:bodyPr/>
          <a:lstStyle/>
          <a:p>
            <a:fld id="{3BF7CD9F-2F9C-6E45-B03B-11A66B447909}" type="slidenum">
              <a:rPr lang="en-US" smtClean="0"/>
              <a:t>20</a:t>
            </a:fld>
            <a:endParaRPr lang="en-US"/>
          </a:p>
        </p:txBody>
      </p:sp>
    </p:spTree>
    <p:extLst>
      <p:ext uri="{BB962C8B-B14F-4D97-AF65-F5344CB8AC3E}">
        <p14:creationId xmlns:p14="http://schemas.microsoft.com/office/powerpoint/2010/main" val="19640377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Prospective Payment System (PPS)</a:t>
            </a:r>
            <a:endParaRPr lang="en-US" dirty="0"/>
          </a:p>
        </p:txBody>
      </p:sp>
      <p:sp>
        <p:nvSpPr>
          <p:cNvPr id="6" name="Text Placeholder 5"/>
          <p:cNvSpPr>
            <a:spLocks noGrp="1"/>
          </p:cNvSpPr>
          <p:nvPr>
            <p:ph type="body" sz="quarter" idx="14"/>
          </p:nvPr>
        </p:nvSpPr>
        <p:spPr/>
        <p:txBody>
          <a:bodyPr/>
          <a:lstStyle/>
          <a:p>
            <a:r>
              <a:rPr lang="en-US" dirty="0" smtClean="0"/>
              <a:t>John Zakelj – Mental Health Division </a:t>
            </a:r>
            <a:endParaRPr lang="en-US" dirty="0"/>
          </a:p>
        </p:txBody>
      </p:sp>
      <p:sp>
        <p:nvSpPr>
          <p:cNvPr id="3" name="Slide Number Placeholder 2"/>
          <p:cNvSpPr>
            <a:spLocks noGrp="1"/>
          </p:cNvSpPr>
          <p:nvPr>
            <p:ph type="sldNum" sz="quarter" idx="12"/>
          </p:nvPr>
        </p:nvSpPr>
        <p:spPr/>
        <p:txBody>
          <a:bodyPr/>
          <a:lstStyle/>
          <a:p>
            <a:fld id="{3BF7CD9F-2F9C-6E45-B03B-11A66B447909}" type="slidenum">
              <a:rPr lang="en-US" smtClean="0"/>
              <a:t>21</a:t>
            </a:fld>
            <a:endParaRPr lang="en-US"/>
          </a:p>
        </p:txBody>
      </p:sp>
    </p:spTree>
    <p:extLst>
      <p:ext uri="{BB962C8B-B14F-4D97-AF65-F5344CB8AC3E}">
        <p14:creationId xmlns:p14="http://schemas.microsoft.com/office/powerpoint/2010/main" val="3919914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Current</a:t>
            </a:r>
            <a:r>
              <a:rPr lang="en-US"/>
              <a:t> MA </a:t>
            </a:r>
            <a:r>
              <a:rPr lang="en-US" smtClean="0"/>
              <a:t>payment </a:t>
            </a:r>
            <a:r>
              <a:rPr lang="en-US"/>
              <a:t>model </a:t>
            </a:r>
            <a:endParaRPr lang="en-US" dirty="0"/>
          </a:p>
        </p:txBody>
      </p:sp>
      <p:sp>
        <p:nvSpPr>
          <p:cNvPr id="3" name="Content Placeholder 2"/>
          <p:cNvSpPr>
            <a:spLocks noGrp="1"/>
          </p:cNvSpPr>
          <p:nvPr>
            <p:ph idx="1"/>
          </p:nvPr>
        </p:nvSpPr>
        <p:spPr/>
        <p:txBody>
          <a:bodyPr>
            <a:normAutofit/>
          </a:bodyPr>
          <a:lstStyle/>
          <a:p>
            <a:r>
              <a:rPr lang="en-US" dirty="0"/>
              <a:t>Fixed</a:t>
            </a:r>
            <a:r>
              <a:rPr lang="en-US"/>
              <a:t> rates per unit </a:t>
            </a:r>
            <a:r>
              <a:rPr lang="en-US" smtClean="0"/>
              <a:t>of service</a:t>
            </a:r>
            <a:endParaRPr lang="en-US" dirty="0"/>
          </a:p>
          <a:p>
            <a:r>
              <a:rPr lang="en-US" dirty="0"/>
              <a:t>Rates</a:t>
            </a:r>
            <a:r>
              <a:rPr lang="en-US"/>
              <a:t> are inadequate </a:t>
            </a:r>
            <a:r>
              <a:rPr lang="en-US" smtClean="0"/>
              <a:t>to </a:t>
            </a:r>
            <a:r>
              <a:rPr lang="en-US" dirty="0"/>
              <a:t>support</a:t>
            </a:r>
            <a:r>
              <a:rPr lang="en-US"/>
              <a:t> quality </a:t>
            </a:r>
            <a:r>
              <a:rPr lang="en-US" smtClean="0"/>
              <a:t>services</a:t>
            </a:r>
            <a:endParaRPr lang="en-US" dirty="0"/>
          </a:p>
          <a:p>
            <a:r>
              <a:rPr lang="en-US"/>
              <a:t>Incentive </a:t>
            </a:r>
            <a:r>
              <a:rPr lang="en-US" smtClean="0"/>
              <a:t>is for </a:t>
            </a:r>
            <a:r>
              <a:rPr lang="en-US" dirty="0"/>
              <a:t>quantity</a:t>
            </a:r>
            <a:r>
              <a:rPr lang="en-US"/>
              <a:t> over quality</a:t>
            </a:r>
            <a:endParaRPr lang="en-US" dirty="0"/>
          </a:p>
          <a:p>
            <a:r>
              <a:rPr lang="en-US"/>
              <a:t>Limited flexibility to tailor </a:t>
            </a:r>
            <a:r>
              <a:rPr lang="en-US" smtClean="0"/>
              <a:t>services </a:t>
            </a:r>
            <a:r>
              <a:rPr lang="en-US" dirty="0"/>
              <a:t>to</a:t>
            </a:r>
            <a:r>
              <a:rPr lang="en-US"/>
              <a:t> individual </a:t>
            </a:r>
            <a:r>
              <a:rPr lang="en-US" smtClean="0"/>
              <a:t>needs</a:t>
            </a:r>
            <a:endParaRPr lang="en-US" dirty="0"/>
          </a:p>
          <a:p>
            <a:r>
              <a:rPr lang="en-US"/>
              <a:t>Separate </a:t>
            </a:r>
            <a:r>
              <a:rPr lang="en-US" smtClean="0"/>
              <a:t>payment </a:t>
            </a:r>
            <a:r>
              <a:rPr lang="en-US" dirty="0"/>
              <a:t>structures</a:t>
            </a:r>
            <a:r>
              <a:rPr lang="en-US"/>
              <a:t> for </a:t>
            </a:r>
            <a:r>
              <a:rPr lang="en-US" dirty="0"/>
              <a:t>mental health and substance abuse </a:t>
            </a:r>
            <a:r>
              <a:rPr lang="en-US"/>
              <a:t>disorder </a:t>
            </a:r>
            <a:r>
              <a:rPr lang="en-US" smtClean="0"/>
              <a:t>services</a:t>
            </a:r>
            <a:endParaRPr lang="en-US" dirty="0"/>
          </a:p>
        </p:txBody>
      </p:sp>
      <p:sp>
        <p:nvSpPr>
          <p:cNvPr id="4" name="Slide Number Placeholder 3"/>
          <p:cNvSpPr>
            <a:spLocks noGrp="1"/>
          </p:cNvSpPr>
          <p:nvPr>
            <p:ph type="sldNum" sz="quarter" idx="12"/>
          </p:nvPr>
        </p:nvSpPr>
        <p:spPr/>
        <p:txBody>
          <a:bodyPr/>
          <a:lstStyle/>
          <a:p>
            <a:fld id="{3BF7CD9F-2F9C-6E45-B03B-11A66B447909}" type="slidenum">
              <a:rPr lang="en-US" smtClean="0"/>
              <a:t>22</a:t>
            </a:fld>
            <a:endParaRPr lang="en-US"/>
          </a:p>
        </p:txBody>
      </p:sp>
    </p:spTree>
    <p:extLst>
      <p:ext uri="{BB962C8B-B14F-4D97-AF65-F5344CB8AC3E}">
        <p14:creationId xmlns:p14="http://schemas.microsoft.com/office/powerpoint/2010/main" val="36068374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CCBHC payment model (Prospective Payment Rate – PPS) </a:t>
            </a:r>
          </a:p>
        </p:txBody>
      </p:sp>
      <p:sp>
        <p:nvSpPr>
          <p:cNvPr id="3" name="Content Placeholder 2"/>
          <p:cNvSpPr>
            <a:spLocks noGrp="1"/>
          </p:cNvSpPr>
          <p:nvPr>
            <p:ph idx="1"/>
          </p:nvPr>
        </p:nvSpPr>
        <p:spPr/>
        <p:txBody>
          <a:bodyPr>
            <a:normAutofit fontScale="92500" lnSpcReduction="20000"/>
          </a:bodyPr>
          <a:lstStyle/>
          <a:p>
            <a:r>
              <a:rPr lang="en-US" dirty="0" smtClean="0"/>
              <a:t>Reimbursement </a:t>
            </a:r>
            <a:r>
              <a:rPr lang="en-US" dirty="0"/>
              <a:t>based on </a:t>
            </a:r>
            <a:r>
              <a:rPr lang="en-US" dirty="0" smtClean="0"/>
              <a:t>actual and projected costs </a:t>
            </a:r>
            <a:r>
              <a:rPr lang="en-US" dirty="0"/>
              <a:t>of serving CCBHC consumers, not on fee schedule</a:t>
            </a:r>
          </a:p>
          <a:p>
            <a:r>
              <a:rPr lang="en-US" dirty="0"/>
              <a:t>PPS rate is unique to each CCBHC</a:t>
            </a:r>
          </a:p>
          <a:p>
            <a:r>
              <a:rPr lang="en-US" dirty="0"/>
              <a:t>Rate based on allowable costs of furnishing all CCBHC services </a:t>
            </a:r>
          </a:p>
          <a:p>
            <a:r>
              <a:rPr lang="en-US" dirty="0"/>
              <a:t>Same rate is paid for each qualifying </a:t>
            </a:r>
            <a:r>
              <a:rPr lang="en-US" dirty="0" smtClean="0"/>
              <a:t>day </a:t>
            </a:r>
            <a:r>
              <a:rPr lang="en-US" dirty="0"/>
              <a:t>of service (“visit”), regardless of the intensity of services </a:t>
            </a:r>
            <a:r>
              <a:rPr lang="en-US" dirty="0" smtClean="0"/>
              <a:t>provided</a:t>
            </a:r>
          </a:p>
          <a:p>
            <a:r>
              <a:rPr lang="en-US" dirty="0" smtClean="0"/>
              <a:t>Integrated payment for mental health and substance abuse disorder services</a:t>
            </a:r>
          </a:p>
          <a:p>
            <a:r>
              <a:rPr lang="en-US" dirty="0" smtClean="0"/>
              <a:t>DHS has worked collaboratively with our CCBHCs, MCOs and state MMIS to implement this model in Minnesota.  See following slides.  </a:t>
            </a:r>
          </a:p>
        </p:txBody>
      </p:sp>
      <p:sp>
        <p:nvSpPr>
          <p:cNvPr id="4" name="Slide Number Placeholder 3"/>
          <p:cNvSpPr>
            <a:spLocks noGrp="1"/>
          </p:cNvSpPr>
          <p:nvPr>
            <p:ph type="sldNum" sz="quarter" idx="12"/>
          </p:nvPr>
        </p:nvSpPr>
        <p:spPr/>
        <p:txBody>
          <a:bodyPr/>
          <a:lstStyle/>
          <a:p>
            <a:fld id="{3BF7CD9F-2F9C-6E45-B03B-11A66B447909}" type="slidenum">
              <a:rPr lang="en-US" smtClean="0"/>
              <a:t>23</a:t>
            </a:fld>
            <a:endParaRPr lang="en-US"/>
          </a:p>
        </p:txBody>
      </p:sp>
    </p:spTree>
    <p:extLst>
      <p:ext uri="{BB962C8B-B14F-4D97-AF65-F5344CB8AC3E}">
        <p14:creationId xmlns:p14="http://schemas.microsoft.com/office/powerpoint/2010/main" val="12162731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CCBHC payment model (Prospective Payment Rate – PPS) </a:t>
            </a:r>
          </a:p>
        </p:txBody>
      </p:sp>
      <p:sp>
        <p:nvSpPr>
          <p:cNvPr id="3" name="Content Placeholder 2"/>
          <p:cNvSpPr>
            <a:spLocks noGrp="1"/>
          </p:cNvSpPr>
          <p:nvPr>
            <p:ph idx="1"/>
          </p:nvPr>
        </p:nvSpPr>
        <p:spPr/>
        <p:txBody>
          <a:bodyPr>
            <a:normAutofit/>
          </a:bodyPr>
          <a:lstStyle/>
          <a:p>
            <a:r>
              <a:rPr lang="en-US" dirty="0" smtClean="0"/>
              <a:t>Will provide about $30 million per year in new state and federal funding</a:t>
            </a:r>
            <a:endParaRPr lang="en-US" dirty="0"/>
          </a:p>
          <a:p>
            <a:r>
              <a:rPr lang="en-US" dirty="0" smtClean="0"/>
              <a:t>Most of the new funding will come in supplemental wrap payments</a:t>
            </a:r>
            <a:endParaRPr lang="en-US" dirty="0"/>
          </a:p>
          <a:p>
            <a:r>
              <a:rPr lang="en-US" dirty="0" smtClean="0"/>
              <a:t>Wrap payments will support integrated, coordinated, quality services</a:t>
            </a:r>
          </a:p>
          <a:p>
            <a:r>
              <a:rPr lang="en-US" dirty="0" smtClean="0"/>
              <a:t>We preferred a full, upfront PPS payment, but the wrap payment was a compromise for the demo, due to a number of factors</a:t>
            </a:r>
            <a:endParaRPr lang="en-US" dirty="0"/>
          </a:p>
          <a:p>
            <a:pPr marL="0" indent="0">
              <a:buNone/>
            </a:pPr>
            <a:r>
              <a:rPr lang="en-US" dirty="0" smtClean="0"/>
              <a:t>  </a:t>
            </a:r>
          </a:p>
        </p:txBody>
      </p:sp>
      <p:sp>
        <p:nvSpPr>
          <p:cNvPr id="4" name="Slide Number Placeholder 3"/>
          <p:cNvSpPr>
            <a:spLocks noGrp="1"/>
          </p:cNvSpPr>
          <p:nvPr>
            <p:ph type="sldNum" sz="quarter" idx="12"/>
          </p:nvPr>
        </p:nvSpPr>
        <p:spPr/>
        <p:txBody>
          <a:bodyPr/>
          <a:lstStyle/>
          <a:p>
            <a:fld id="{3BF7CD9F-2F9C-6E45-B03B-11A66B447909}" type="slidenum">
              <a:rPr lang="en-US" smtClean="0"/>
              <a:t>24</a:t>
            </a:fld>
            <a:endParaRPr lang="en-US"/>
          </a:p>
        </p:txBody>
      </p:sp>
    </p:spTree>
    <p:extLst>
      <p:ext uri="{BB962C8B-B14F-4D97-AF65-F5344CB8AC3E}">
        <p14:creationId xmlns:p14="http://schemas.microsoft.com/office/powerpoint/2010/main" val="23693478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PPS </a:t>
            </a:r>
            <a:r>
              <a:rPr lang="en-US" dirty="0" smtClean="0"/>
              <a:t>Payment: Demo vs Post-Demo</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order to meet the CCBHC timelines </a:t>
            </a:r>
            <a:r>
              <a:rPr lang="en-US"/>
              <a:t>Minnesota </a:t>
            </a:r>
            <a:r>
              <a:rPr lang="en-US" dirty="0"/>
              <a:t>is</a:t>
            </a:r>
            <a:r>
              <a:rPr lang="en-US"/>
              <a:t> working </a:t>
            </a:r>
            <a:r>
              <a:rPr lang="en-US" smtClean="0"/>
              <a:t>with </a:t>
            </a:r>
            <a:r>
              <a:rPr lang="en-US" dirty="0"/>
              <a:t>a contractor to develop a payment infrastructure process specific to this project.  See wraparound payment methodology slide</a:t>
            </a:r>
          </a:p>
          <a:p>
            <a:r>
              <a:rPr lang="en-US" dirty="0"/>
              <a:t>Upon permanent enactment of CCBHC in Minnesota, PPS methodology will be fully implemented in the State payment system.</a:t>
            </a:r>
          </a:p>
          <a:p>
            <a:r>
              <a:rPr lang="en-US" dirty="0"/>
              <a:t> This time-limited payment process mitigates the re-programming burden on the State’s legacy MMIS and MCO claims-payment systems and reconciles traditional payments with PPS rates.</a:t>
            </a:r>
          </a:p>
          <a:p>
            <a:r>
              <a:rPr lang="en-US" dirty="0"/>
              <a:t>Continuation</a:t>
            </a:r>
            <a:r>
              <a:rPr lang="en-US"/>
              <a:t> of billing by procedure code during the demo captures data required for the national CCBHC evaluation</a:t>
            </a:r>
            <a:endParaRPr lang="en-US" dirty="0"/>
          </a:p>
        </p:txBody>
      </p:sp>
      <p:sp>
        <p:nvSpPr>
          <p:cNvPr id="4" name="Slide Number Placeholder 3"/>
          <p:cNvSpPr>
            <a:spLocks noGrp="1"/>
          </p:cNvSpPr>
          <p:nvPr>
            <p:ph type="sldNum" sz="quarter" idx="12"/>
          </p:nvPr>
        </p:nvSpPr>
        <p:spPr/>
        <p:txBody>
          <a:bodyPr/>
          <a:lstStyle/>
          <a:p>
            <a:fld id="{3BF7CD9F-2F9C-6E45-B03B-11A66B447909}" type="slidenum">
              <a:rPr lang="en-US" smtClean="0"/>
              <a:t>25</a:t>
            </a:fld>
            <a:endParaRPr lang="en-US"/>
          </a:p>
        </p:txBody>
      </p:sp>
    </p:spTree>
    <p:extLst>
      <p:ext uri="{BB962C8B-B14F-4D97-AF65-F5344CB8AC3E}">
        <p14:creationId xmlns:p14="http://schemas.microsoft.com/office/powerpoint/2010/main" val="30257251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PPS </a:t>
            </a:r>
            <a:r>
              <a:rPr lang="en-US" dirty="0" smtClean="0"/>
              <a:t>Rates:  First Year vs Second Year</a:t>
            </a:r>
            <a:endParaRPr lang="en-US" dirty="0"/>
          </a:p>
        </p:txBody>
      </p:sp>
      <p:sp>
        <p:nvSpPr>
          <p:cNvPr id="3" name="Content Placeholder 2"/>
          <p:cNvSpPr>
            <a:spLocks noGrp="1"/>
          </p:cNvSpPr>
          <p:nvPr>
            <p:ph idx="1"/>
          </p:nvPr>
        </p:nvSpPr>
        <p:spPr/>
        <p:txBody>
          <a:bodyPr>
            <a:normAutofit/>
          </a:bodyPr>
          <a:lstStyle/>
          <a:p>
            <a:r>
              <a:rPr lang="en-US" dirty="0" smtClean="0"/>
              <a:t>PPS Rates for Year 1 (July 1, 2017 to June 30, 2018) will be communicated to CCBHCs mid-June 2017</a:t>
            </a:r>
          </a:p>
          <a:p>
            <a:r>
              <a:rPr lang="en-US" dirty="0" smtClean="0"/>
              <a:t>Rates will be based on actual costs from a recent fiscal year, plus approved anticipated costs for Year 1, plus an inflation factor.</a:t>
            </a:r>
          </a:p>
          <a:p>
            <a:r>
              <a:rPr lang="en-US" dirty="0" smtClean="0"/>
              <a:t> Early in 2018, DHS will, in consultation with the CCBHCs, determine whether to rebase rates for Year 2.</a:t>
            </a:r>
          </a:p>
          <a:p>
            <a:r>
              <a:rPr lang="en-US" dirty="0" smtClean="0"/>
              <a:t>If rates are not rebased, rates for Year 2 will be the same as Year 1 plus an inflation factor</a:t>
            </a:r>
            <a:endParaRPr lang="en-US" dirty="0"/>
          </a:p>
        </p:txBody>
      </p:sp>
      <p:sp>
        <p:nvSpPr>
          <p:cNvPr id="4" name="Slide Number Placeholder 3"/>
          <p:cNvSpPr>
            <a:spLocks noGrp="1"/>
          </p:cNvSpPr>
          <p:nvPr>
            <p:ph type="sldNum" sz="quarter" idx="12"/>
          </p:nvPr>
        </p:nvSpPr>
        <p:spPr/>
        <p:txBody>
          <a:bodyPr/>
          <a:lstStyle/>
          <a:p>
            <a:fld id="{3BF7CD9F-2F9C-6E45-B03B-11A66B447909}" type="slidenum">
              <a:rPr lang="en-US" smtClean="0"/>
              <a:t>26</a:t>
            </a:fld>
            <a:endParaRPr lang="en-US"/>
          </a:p>
        </p:txBody>
      </p:sp>
    </p:spTree>
    <p:extLst>
      <p:ext uri="{BB962C8B-B14F-4D97-AF65-F5344CB8AC3E}">
        <p14:creationId xmlns:p14="http://schemas.microsoft.com/office/powerpoint/2010/main" val="1663627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Wraparound Payment Methodology </a:t>
            </a:r>
            <a:endParaRPr lang="en-US" dirty="0"/>
          </a:p>
        </p:txBody>
      </p:sp>
      <p:sp>
        <p:nvSpPr>
          <p:cNvPr id="3" name="Content Placeholder 2"/>
          <p:cNvSpPr>
            <a:spLocks noGrp="1"/>
          </p:cNvSpPr>
          <p:nvPr>
            <p:ph idx="1"/>
          </p:nvPr>
        </p:nvSpPr>
        <p:spPr>
          <a:xfrm>
            <a:off x="609603" y="1554479"/>
            <a:ext cx="10769600" cy="5166995"/>
          </a:xfrm>
        </p:spPr>
        <p:txBody>
          <a:bodyPr>
            <a:normAutofit fontScale="85000" lnSpcReduction="10000"/>
          </a:bodyPr>
          <a:lstStyle/>
          <a:p>
            <a:r>
              <a:rPr lang="en-US" dirty="0" smtClean="0"/>
              <a:t>For this two-year demo, Minnesota </a:t>
            </a:r>
            <a:r>
              <a:rPr lang="en-US" dirty="0"/>
              <a:t>will use a uniform wraparound payment methodology for all qualified Medicaid recipients, including fee-for-service (FFS) and managed care.  </a:t>
            </a:r>
          </a:p>
          <a:p>
            <a:r>
              <a:rPr lang="en-US" dirty="0"/>
              <a:t>MCOs and the state’s FFS system will pay a rate to the CCBHCs that other providers would receive for similar services.  </a:t>
            </a:r>
          </a:p>
          <a:p>
            <a:r>
              <a:rPr lang="en-US" dirty="0"/>
              <a:t>The State will make a supplemental payment (wraparound) to ensure payment to CCBHCs is equal to the PPS to ensure that all CCBHCs receive the full PPS rate plus appropriate Quality Bonus Payments for all qualified recipients.  </a:t>
            </a:r>
          </a:p>
          <a:p>
            <a:r>
              <a:rPr lang="en-US" dirty="0" smtClean="0"/>
              <a:t>If </a:t>
            </a:r>
            <a:r>
              <a:rPr lang="en-US" dirty="0"/>
              <a:t>the minimum payment was not achieved, the state (not the MCO) will make supplemental payments to the CCBHCs to make up the shortfall.  </a:t>
            </a:r>
          </a:p>
          <a:p>
            <a:r>
              <a:rPr lang="en-US" dirty="0"/>
              <a:t>This methodology includes ongoing oversight of all managed care payments to CCBHCs and a monthly reconciliation process between the state and the CCBHCs. </a:t>
            </a:r>
          </a:p>
        </p:txBody>
      </p:sp>
      <p:sp>
        <p:nvSpPr>
          <p:cNvPr id="4" name="Slide Number Placeholder 3"/>
          <p:cNvSpPr>
            <a:spLocks noGrp="1"/>
          </p:cNvSpPr>
          <p:nvPr>
            <p:ph type="sldNum" sz="quarter" idx="12"/>
          </p:nvPr>
        </p:nvSpPr>
        <p:spPr/>
        <p:txBody>
          <a:bodyPr/>
          <a:lstStyle/>
          <a:p>
            <a:fld id="{3BF7CD9F-2F9C-6E45-B03B-11A66B447909}" type="slidenum">
              <a:rPr lang="en-US" smtClean="0"/>
              <a:t>27</a:t>
            </a:fld>
            <a:endParaRPr lang="en-US"/>
          </a:p>
        </p:txBody>
      </p:sp>
    </p:spTree>
    <p:extLst>
      <p:ext uri="{BB962C8B-B14F-4D97-AF65-F5344CB8AC3E}">
        <p14:creationId xmlns:p14="http://schemas.microsoft.com/office/powerpoint/2010/main" val="34513018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CCBHC  Payment Timeline </a:t>
            </a:r>
            <a:endParaRPr lang="en-US" dirty="0"/>
          </a:p>
        </p:txBody>
      </p:sp>
      <p:sp>
        <p:nvSpPr>
          <p:cNvPr id="3" name="Content Placeholder 2"/>
          <p:cNvSpPr>
            <a:spLocks noGrp="1"/>
          </p:cNvSpPr>
          <p:nvPr>
            <p:ph idx="1"/>
          </p:nvPr>
        </p:nvSpPr>
        <p:spPr/>
        <p:txBody>
          <a:bodyPr>
            <a:normAutofit/>
          </a:bodyPr>
          <a:lstStyle/>
          <a:p>
            <a:r>
              <a:rPr lang="en-US" dirty="0" smtClean="0"/>
              <a:t>Payment for currently covered services will continue as is</a:t>
            </a:r>
          </a:p>
          <a:p>
            <a:r>
              <a:rPr lang="en-US" dirty="0" smtClean="0"/>
              <a:t>For services that are expanded (see earlier slide), CCBHCs will receive payment retroactive to dates of service after July 1, 2017</a:t>
            </a:r>
          </a:p>
          <a:p>
            <a:r>
              <a:rPr lang="en-US" smtClean="0"/>
              <a:t>Wrap </a:t>
            </a:r>
            <a:r>
              <a:rPr lang="en-US" dirty="0" smtClean="0"/>
              <a:t>payments will be made on the following schedule:</a:t>
            </a:r>
          </a:p>
          <a:p>
            <a:pPr lvl="1"/>
            <a:r>
              <a:rPr lang="en-US" dirty="0"/>
              <a:t>F</a:t>
            </a:r>
            <a:r>
              <a:rPr lang="en-US" dirty="0" smtClean="0"/>
              <a:t>or fee-for-service claims, about a month after the claim is processed</a:t>
            </a:r>
          </a:p>
          <a:p>
            <a:pPr lvl="1"/>
            <a:r>
              <a:rPr lang="en-US" dirty="0" smtClean="0"/>
              <a:t>For managed care claims, about 2 months after the claim is processed</a:t>
            </a:r>
            <a:endParaRPr lang="en-US" dirty="0"/>
          </a:p>
        </p:txBody>
      </p:sp>
      <p:sp>
        <p:nvSpPr>
          <p:cNvPr id="4" name="Slide Number Placeholder 3"/>
          <p:cNvSpPr>
            <a:spLocks noGrp="1"/>
          </p:cNvSpPr>
          <p:nvPr>
            <p:ph type="sldNum" sz="quarter" idx="12"/>
          </p:nvPr>
        </p:nvSpPr>
        <p:spPr/>
        <p:txBody>
          <a:bodyPr/>
          <a:lstStyle/>
          <a:p>
            <a:fld id="{3BF7CD9F-2F9C-6E45-B03B-11A66B447909}" type="slidenum">
              <a:rPr lang="en-US" smtClean="0"/>
              <a:t>28</a:t>
            </a:fld>
            <a:endParaRPr lang="en-US"/>
          </a:p>
        </p:txBody>
      </p:sp>
    </p:spTree>
    <p:extLst>
      <p:ext uri="{BB962C8B-B14F-4D97-AF65-F5344CB8AC3E}">
        <p14:creationId xmlns:p14="http://schemas.microsoft.com/office/powerpoint/2010/main" val="20127280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Bonus Payments</a:t>
            </a:r>
            <a:endParaRPr lang="en-US" dirty="0"/>
          </a:p>
        </p:txBody>
      </p:sp>
      <p:sp>
        <p:nvSpPr>
          <p:cNvPr id="3" name="Content Placeholder 2"/>
          <p:cNvSpPr>
            <a:spLocks noGrp="1"/>
          </p:cNvSpPr>
          <p:nvPr>
            <p:ph idx="1"/>
          </p:nvPr>
        </p:nvSpPr>
        <p:spPr/>
        <p:txBody>
          <a:bodyPr>
            <a:normAutofit/>
          </a:bodyPr>
          <a:lstStyle/>
          <a:p>
            <a:r>
              <a:rPr lang="en-US" dirty="0" smtClean="0"/>
              <a:t>CCBHCs will be eligible for Quality Bonus Payments based on their performance on quality measures described in a later slide</a:t>
            </a:r>
          </a:p>
          <a:p>
            <a:r>
              <a:rPr lang="en-US" dirty="0" smtClean="0"/>
              <a:t>The first bonus payments will be made after data is complete regarding performance during Year 1</a:t>
            </a:r>
          </a:p>
          <a:p>
            <a:r>
              <a:rPr lang="en-US" dirty="0"/>
              <a:t>The </a:t>
            </a:r>
            <a:r>
              <a:rPr lang="en-US" dirty="0" smtClean="0"/>
              <a:t>second </a:t>
            </a:r>
            <a:r>
              <a:rPr lang="en-US" dirty="0"/>
              <a:t>bonus payments will be made after data is complete regarding performance during Year </a:t>
            </a:r>
            <a:r>
              <a:rPr lang="en-US" dirty="0" smtClean="0"/>
              <a:t>2</a:t>
            </a:r>
          </a:p>
          <a:p>
            <a:r>
              <a:rPr lang="en-US" dirty="0" smtClean="0"/>
              <a:t>These bonus payments will be in addition to all other payments and can average up to a 5% add-on to the other payments</a:t>
            </a:r>
            <a:endParaRPr lang="en-US" dirty="0"/>
          </a:p>
        </p:txBody>
      </p:sp>
      <p:sp>
        <p:nvSpPr>
          <p:cNvPr id="4" name="Slide Number Placeholder 3"/>
          <p:cNvSpPr>
            <a:spLocks noGrp="1"/>
          </p:cNvSpPr>
          <p:nvPr>
            <p:ph type="sldNum" sz="quarter" idx="12"/>
          </p:nvPr>
        </p:nvSpPr>
        <p:spPr/>
        <p:txBody>
          <a:bodyPr/>
          <a:lstStyle/>
          <a:p>
            <a:fld id="{3BF7CD9F-2F9C-6E45-B03B-11A66B447909}" type="slidenum">
              <a:rPr lang="en-US" smtClean="0"/>
              <a:t>29</a:t>
            </a:fld>
            <a:endParaRPr lang="en-US"/>
          </a:p>
        </p:txBody>
      </p:sp>
    </p:spTree>
    <p:extLst>
      <p:ext uri="{BB962C8B-B14F-4D97-AF65-F5344CB8AC3E}">
        <p14:creationId xmlns:p14="http://schemas.microsoft.com/office/powerpoint/2010/main" val="1848404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Background </a:t>
            </a:r>
            <a:endParaRPr lang="en-US" dirty="0"/>
          </a:p>
        </p:txBody>
      </p:sp>
      <p:sp>
        <p:nvSpPr>
          <p:cNvPr id="3" name="Text Placeholder 2"/>
          <p:cNvSpPr>
            <a:spLocks noGrp="1"/>
          </p:cNvSpPr>
          <p:nvPr>
            <p:ph type="body" sz="quarter" idx="14"/>
          </p:nvPr>
        </p:nvSpPr>
        <p:spPr/>
        <p:txBody>
          <a:bodyPr/>
          <a:lstStyle/>
          <a:p>
            <a:r>
              <a:rPr lang="en-US" dirty="0" smtClean="0"/>
              <a:t>Julie Pearson – CCBHC Project Manager </a:t>
            </a:r>
            <a:endParaRPr lang="en-US" dirty="0"/>
          </a:p>
        </p:txBody>
      </p:sp>
      <p:sp>
        <p:nvSpPr>
          <p:cNvPr id="4" name="Slide Number Placeholder 3"/>
          <p:cNvSpPr>
            <a:spLocks noGrp="1"/>
          </p:cNvSpPr>
          <p:nvPr>
            <p:ph type="sldNum" sz="quarter" idx="12"/>
          </p:nvPr>
        </p:nvSpPr>
        <p:spPr/>
        <p:txBody>
          <a:bodyPr/>
          <a:lstStyle/>
          <a:p>
            <a:fld id="{3BF7CD9F-2F9C-6E45-B03B-11A66B447909}" type="slidenum">
              <a:rPr lang="en-US" smtClean="0"/>
              <a:t>3</a:t>
            </a:fld>
            <a:endParaRPr lang="en-US"/>
          </a:p>
        </p:txBody>
      </p:sp>
    </p:spTree>
    <p:extLst>
      <p:ext uri="{BB962C8B-B14F-4D97-AF65-F5344CB8AC3E}">
        <p14:creationId xmlns:p14="http://schemas.microsoft.com/office/powerpoint/2010/main" val="26415057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for group discussion of payment issues</a:t>
            </a:r>
            <a:endParaRPr lang="en-US" dirty="0"/>
          </a:p>
        </p:txBody>
      </p:sp>
      <p:sp>
        <p:nvSpPr>
          <p:cNvPr id="3" name="Content Placeholder 2"/>
          <p:cNvSpPr>
            <a:spLocks noGrp="1"/>
          </p:cNvSpPr>
          <p:nvPr>
            <p:ph idx="1"/>
          </p:nvPr>
        </p:nvSpPr>
        <p:spPr/>
        <p:txBody>
          <a:bodyPr>
            <a:normAutofit/>
          </a:bodyPr>
          <a:lstStyle/>
          <a:p>
            <a:r>
              <a:rPr lang="en-US" dirty="0" smtClean="0"/>
              <a:t>How will your clinic use this new payment system as an opportunity to improve services?</a:t>
            </a:r>
          </a:p>
          <a:p>
            <a:r>
              <a:rPr lang="en-US" dirty="0" smtClean="0"/>
              <a:t>What are your main concerns regarding payment plans?</a:t>
            </a:r>
          </a:p>
          <a:p>
            <a:r>
              <a:rPr lang="en-US" dirty="0" smtClean="0"/>
              <a:t>Idea for addressing your concerns</a:t>
            </a:r>
          </a:p>
        </p:txBody>
      </p:sp>
      <p:sp>
        <p:nvSpPr>
          <p:cNvPr id="4" name="Slide Number Placeholder 3"/>
          <p:cNvSpPr>
            <a:spLocks noGrp="1"/>
          </p:cNvSpPr>
          <p:nvPr>
            <p:ph type="sldNum" sz="quarter" idx="12"/>
          </p:nvPr>
        </p:nvSpPr>
        <p:spPr/>
        <p:txBody>
          <a:bodyPr/>
          <a:lstStyle/>
          <a:p>
            <a:fld id="{3BF7CD9F-2F9C-6E45-B03B-11A66B447909}" type="slidenum">
              <a:rPr lang="en-US" smtClean="0"/>
              <a:t>30</a:t>
            </a:fld>
            <a:endParaRPr lang="en-US"/>
          </a:p>
        </p:txBody>
      </p:sp>
    </p:spTree>
    <p:extLst>
      <p:ext uri="{BB962C8B-B14F-4D97-AF65-F5344CB8AC3E}">
        <p14:creationId xmlns:p14="http://schemas.microsoft.com/office/powerpoint/2010/main" val="26150959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Evaluation </a:t>
            </a:r>
            <a:endParaRPr lang="en-US" dirty="0"/>
          </a:p>
        </p:txBody>
      </p:sp>
      <p:sp>
        <p:nvSpPr>
          <p:cNvPr id="5" name="Slide Number Placeholder 4"/>
          <p:cNvSpPr>
            <a:spLocks noGrp="1"/>
          </p:cNvSpPr>
          <p:nvPr>
            <p:ph type="sldNum" sz="quarter" idx="12"/>
          </p:nvPr>
        </p:nvSpPr>
        <p:spPr/>
        <p:txBody>
          <a:bodyPr/>
          <a:lstStyle/>
          <a:p>
            <a:fld id="{3BF7CD9F-2F9C-6E45-B03B-11A66B447909}" type="slidenum">
              <a:rPr lang="en-US" smtClean="0"/>
              <a:t>31</a:t>
            </a:fld>
            <a:endParaRPr lang="en-US"/>
          </a:p>
        </p:txBody>
      </p:sp>
    </p:spTree>
    <p:extLst>
      <p:ext uri="{BB962C8B-B14F-4D97-AF65-F5344CB8AC3E}">
        <p14:creationId xmlns:p14="http://schemas.microsoft.com/office/powerpoint/2010/main" val="26489597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CCBHC State Lead Measures </a:t>
            </a:r>
            <a:endParaRPr lang="en-US" dirty="0"/>
          </a:p>
        </p:txBody>
      </p:sp>
      <p:sp>
        <p:nvSpPr>
          <p:cNvPr id="3" name="Text Placeholder 2"/>
          <p:cNvSpPr>
            <a:spLocks noGrp="1"/>
          </p:cNvSpPr>
          <p:nvPr>
            <p:ph type="body" sz="quarter" idx="14"/>
          </p:nvPr>
        </p:nvSpPr>
        <p:spPr>
          <a:xfrm>
            <a:off x="2802467" y="5548171"/>
            <a:ext cx="6587067" cy="1032737"/>
          </a:xfrm>
        </p:spPr>
        <p:txBody>
          <a:bodyPr>
            <a:normAutofit/>
          </a:bodyPr>
          <a:lstStyle/>
          <a:p>
            <a:r>
              <a:rPr lang="en-US" dirty="0" smtClean="0"/>
              <a:t>Lori Allerson – Health Research and Quality </a:t>
            </a:r>
            <a:endParaRPr lang="en-US" dirty="0"/>
          </a:p>
        </p:txBody>
      </p:sp>
      <p:sp>
        <p:nvSpPr>
          <p:cNvPr id="5" name="Slide Number Placeholder 4"/>
          <p:cNvSpPr>
            <a:spLocks noGrp="1"/>
          </p:cNvSpPr>
          <p:nvPr>
            <p:ph type="sldNum" sz="quarter" idx="12"/>
          </p:nvPr>
        </p:nvSpPr>
        <p:spPr/>
        <p:txBody>
          <a:bodyPr/>
          <a:lstStyle/>
          <a:p>
            <a:fld id="{3BF7CD9F-2F9C-6E45-B03B-11A66B447909}" type="slidenum">
              <a:rPr lang="en-US" smtClean="0"/>
              <a:t>32</a:t>
            </a:fld>
            <a:endParaRPr lang="en-US"/>
          </a:p>
        </p:txBody>
      </p:sp>
    </p:spTree>
    <p:extLst>
      <p:ext uri="{BB962C8B-B14F-4D97-AF65-F5344CB8AC3E}">
        <p14:creationId xmlns:p14="http://schemas.microsoft.com/office/powerpoint/2010/main" val="13066525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78"/>
            <a:ext cx="10360152" cy="914400"/>
          </a:xfrm>
        </p:spPr>
        <p:txBody>
          <a:bodyPr/>
          <a:lstStyle/>
          <a:p>
            <a:r>
              <a:rPr lang="en-US" dirty="0" smtClean="0"/>
              <a:t>State Lead CCBHC Demonstration Measures</a:t>
            </a:r>
            <a:endParaRPr lang="en-US" dirty="0"/>
          </a:p>
        </p:txBody>
      </p:sp>
      <p:sp>
        <p:nvSpPr>
          <p:cNvPr id="3" name="Content Placeholder 2"/>
          <p:cNvSpPr>
            <a:spLocks noGrp="1"/>
          </p:cNvSpPr>
          <p:nvPr>
            <p:ph idx="1"/>
          </p:nvPr>
        </p:nvSpPr>
        <p:spPr>
          <a:xfrm>
            <a:off x="914400" y="1554479"/>
            <a:ext cx="10360152" cy="4801869"/>
          </a:xfrm>
        </p:spPr>
        <p:txBody>
          <a:bodyPr>
            <a:normAutofit/>
          </a:bodyPr>
          <a:lstStyle/>
          <a:p>
            <a:r>
              <a:rPr lang="en-US" dirty="0" smtClean="0"/>
              <a:t>13 CCBHC demonstration measures </a:t>
            </a:r>
            <a:r>
              <a:rPr lang="en-US" b="1" dirty="0" smtClean="0">
                <a:solidFill>
                  <a:schemeClr val="accent6">
                    <a:lumMod val="60000"/>
                    <a:lumOff val="40000"/>
                  </a:schemeClr>
                </a:solidFill>
              </a:rPr>
              <a:t>required</a:t>
            </a:r>
            <a:r>
              <a:rPr lang="en-US" dirty="0" smtClean="0"/>
              <a:t> by SAMHSA</a:t>
            </a:r>
          </a:p>
          <a:p>
            <a:r>
              <a:rPr lang="en-US" dirty="0" smtClean="0"/>
              <a:t>Housing status – client living situation by each clinic</a:t>
            </a:r>
          </a:p>
          <a:p>
            <a:r>
              <a:rPr lang="en-US" dirty="0" smtClean="0"/>
              <a:t>Patient Experience of Care Survey – </a:t>
            </a:r>
            <a:r>
              <a:rPr lang="en-US" dirty="0"/>
              <a:t>SAMHSA Mental Health Statistics Improvement Program (MHSIP) Adult Consumer Experience of Care </a:t>
            </a:r>
            <a:r>
              <a:rPr lang="en-US" dirty="0" smtClean="0"/>
              <a:t>Survey by clinic</a:t>
            </a:r>
          </a:p>
          <a:p>
            <a:r>
              <a:rPr lang="en-US" dirty="0" smtClean="0"/>
              <a:t>Youth/Family Experience of Care Survey – SAMHSA survey reported by clinic</a:t>
            </a:r>
          </a:p>
          <a:p>
            <a:r>
              <a:rPr lang="en-US" dirty="0" smtClean="0"/>
              <a:t>10 NCQA HEDIS measures</a:t>
            </a:r>
          </a:p>
        </p:txBody>
      </p:sp>
      <p:sp>
        <p:nvSpPr>
          <p:cNvPr id="6" name="Slide Number Placeholder 5"/>
          <p:cNvSpPr>
            <a:spLocks noGrp="1"/>
          </p:cNvSpPr>
          <p:nvPr>
            <p:ph type="sldNum" sz="quarter" idx="12"/>
          </p:nvPr>
        </p:nvSpPr>
        <p:spPr/>
        <p:txBody>
          <a:bodyPr/>
          <a:lstStyle/>
          <a:p>
            <a:fld id="{48F63A3B-78C7-47BE-AE5E-E10140E04643}" type="slidenum">
              <a:rPr lang="en-US" smtClean="0"/>
              <a:t>33</a:t>
            </a:fld>
            <a:endParaRPr lang="en-US" dirty="0"/>
          </a:p>
        </p:txBody>
      </p:sp>
    </p:spTree>
    <p:extLst>
      <p:ext uri="{BB962C8B-B14F-4D97-AF65-F5344CB8AC3E}">
        <p14:creationId xmlns:p14="http://schemas.microsoft.com/office/powerpoint/2010/main" val="14965762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Lead HEDIS Measures</a:t>
            </a:r>
          </a:p>
        </p:txBody>
      </p:sp>
      <p:graphicFrame>
        <p:nvGraphicFramePr>
          <p:cNvPr id="8" name="Content Placeholder 7"/>
          <p:cNvGraphicFramePr>
            <a:graphicFrameLocks noGrp="1"/>
          </p:cNvGraphicFramePr>
          <p:nvPr>
            <p:ph idx="1"/>
            <p:extLst/>
          </p:nvPr>
        </p:nvGraphicFramePr>
        <p:xfrm>
          <a:off x="1764792" y="1699893"/>
          <a:ext cx="8992179" cy="4206427"/>
        </p:xfrm>
        <a:graphic>
          <a:graphicData uri="http://schemas.openxmlformats.org/drawingml/2006/table">
            <a:tbl>
              <a:tblPr firstRow="1" firstCol="1" bandRow="1"/>
              <a:tblGrid>
                <a:gridCol w="1675329"/>
                <a:gridCol w="6163953"/>
                <a:gridCol w="1152897"/>
              </a:tblGrid>
              <a:tr h="860383">
                <a:tc>
                  <a:txBody>
                    <a:bodyPr/>
                    <a:lstStyle/>
                    <a:p>
                      <a:pPr marL="0" marR="0">
                        <a:spcBef>
                          <a:spcPts val="200"/>
                        </a:spcBef>
                        <a:spcAft>
                          <a:spcPts val="200"/>
                        </a:spcAft>
                      </a:pPr>
                      <a:r>
                        <a:rPr lang="en-US" sz="1400" b="1" dirty="0">
                          <a:effectLst/>
                          <a:latin typeface="Arial" panose="020B0604020202020204" pitchFamily="34" charset="0"/>
                          <a:ea typeface="Times New Roman" panose="02020603050405020304" pitchFamily="18" charset="0"/>
                        </a:rPr>
                        <a:t>Acronym</a:t>
                      </a:r>
                      <a:endParaRPr lang="en-US" sz="900" b="1" dirty="0">
                        <a:effectLst/>
                        <a:latin typeface="Arial" panose="020B0604020202020204" pitchFamily="34" charset="0"/>
                        <a:ea typeface="Times New Roman" panose="02020603050405020304" pitchFamily="18" charset="0"/>
                      </a:endParaRPr>
                    </a:p>
                  </a:txBody>
                  <a:tcPr marL="63224" marR="63224"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496B0"/>
                    </a:solidFill>
                  </a:tcPr>
                </a:tc>
                <a:tc>
                  <a:txBody>
                    <a:bodyPr/>
                    <a:lstStyle/>
                    <a:p>
                      <a:pPr marL="0" marR="0">
                        <a:spcBef>
                          <a:spcPts val="200"/>
                        </a:spcBef>
                        <a:spcAft>
                          <a:spcPts val="200"/>
                        </a:spcAft>
                      </a:pPr>
                      <a:r>
                        <a:rPr lang="en-US" sz="1400" b="1" dirty="0">
                          <a:effectLst/>
                          <a:latin typeface="Arial" panose="020B0604020202020204" pitchFamily="34" charset="0"/>
                          <a:ea typeface="Times New Roman" panose="02020603050405020304" pitchFamily="18" charset="0"/>
                        </a:rPr>
                        <a:t>Measure</a:t>
                      </a:r>
                      <a:endParaRPr lang="en-US" sz="900" b="1" dirty="0">
                        <a:effectLst/>
                        <a:latin typeface="Arial" panose="020B0604020202020204" pitchFamily="34" charset="0"/>
                        <a:ea typeface="Times New Roman" panose="02020603050405020304" pitchFamily="18" charset="0"/>
                      </a:endParaRPr>
                    </a:p>
                  </a:txBody>
                  <a:tcPr marL="63224" marR="63224"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496B0"/>
                    </a:solidFill>
                  </a:tcPr>
                </a:tc>
                <a:tc>
                  <a:txBody>
                    <a:bodyPr/>
                    <a:lstStyle/>
                    <a:p>
                      <a:pPr marL="0" marR="0">
                        <a:spcBef>
                          <a:spcPts val="200"/>
                        </a:spcBef>
                        <a:spcAft>
                          <a:spcPts val="200"/>
                        </a:spcAft>
                      </a:pPr>
                      <a:r>
                        <a:rPr lang="en-US" sz="1400" b="1">
                          <a:effectLst/>
                          <a:latin typeface="Arial" panose="020B0604020202020204" pitchFamily="34" charset="0"/>
                          <a:ea typeface="Times New Roman" panose="02020603050405020304" pitchFamily="18" charset="0"/>
                        </a:rPr>
                        <a:t>Quality Bonus Measure</a:t>
                      </a:r>
                      <a:endParaRPr lang="en-US" sz="900" b="1">
                        <a:effectLst/>
                        <a:latin typeface="Arial" panose="020B0604020202020204" pitchFamily="34" charset="0"/>
                        <a:ea typeface="Times New Roman" panose="02020603050405020304" pitchFamily="18" charset="0"/>
                      </a:endParaRPr>
                    </a:p>
                  </a:txBody>
                  <a:tcPr marL="63224" marR="63224"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496B0"/>
                    </a:solidFill>
                  </a:tcPr>
                </a:tc>
              </a:tr>
              <a:tr h="778445">
                <a:tc>
                  <a:txBody>
                    <a:bodyPr/>
                    <a:lstStyle/>
                    <a:p>
                      <a:pPr marL="0" marR="0">
                        <a:spcBef>
                          <a:spcPts val="200"/>
                        </a:spcBef>
                        <a:spcAft>
                          <a:spcPts val="200"/>
                        </a:spcAft>
                      </a:pPr>
                      <a:r>
                        <a:rPr lang="en-US" sz="2100" dirty="0">
                          <a:effectLst/>
                          <a:latin typeface="Arial" panose="020B0604020202020204" pitchFamily="34" charset="0"/>
                          <a:ea typeface="Times New Roman" panose="02020603050405020304" pitchFamily="18" charset="0"/>
                        </a:rPr>
                        <a:t>ADD</a:t>
                      </a:r>
                    </a:p>
                  </a:txBody>
                  <a:tcPr marL="63224" marR="632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2100" dirty="0">
                          <a:effectLst/>
                          <a:latin typeface="Arial" panose="020B0604020202020204" pitchFamily="34" charset="0"/>
                          <a:ea typeface="Times New Roman" panose="02020603050405020304" pitchFamily="18" charset="0"/>
                        </a:rPr>
                        <a:t>Follow-up care for children prescribed ADHD medication</a:t>
                      </a:r>
                    </a:p>
                  </a:txBody>
                  <a:tcPr marL="63224" marR="632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2100">
                          <a:effectLst/>
                          <a:latin typeface="Arial" panose="020B0604020202020204" pitchFamily="34" charset="0"/>
                          <a:ea typeface="Times New Roman" panose="02020603050405020304" pitchFamily="18" charset="0"/>
                        </a:rPr>
                        <a:t>N</a:t>
                      </a:r>
                    </a:p>
                  </a:txBody>
                  <a:tcPr marL="63224" marR="632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862">
                <a:tc>
                  <a:txBody>
                    <a:bodyPr/>
                    <a:lstStyle/>
                    <a:p>
                      <a:pPr marL="0" marR="0">
                        <a:spcBef>
                          <a:spcPts val="200"/>
                        </a:spcBef>
                        <a:spcAft>
                          <a:spcPts val="200"/>
                        </a:spcAft>
                      </a:pPr>
                      <a:r>
                        <a:rPr lang="en-US" sz="2100">
                          <a:effectLst/>
                          <a:latin typeface="Arial" panose="020B0604020202020204" pitchFamily="34" charset="0"/>
                          <a:ea typeface="Times New Roman" panose="02020603050405020304" pitchFamily="18" charset="0"/>
                        </a:rPr>
                        <a:t>AMM</a:t>
                      </a:r>
                    </a:p>
                  </a:txBody>
                  <a:tcPr marL="63224" marR="632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2100" dirty="0">
                          <a:effectLst/>
                          <a:latin typeface="Arial" panose="020B0604020202020204" pitchFamily="34" charset="0"/>
                          <a:ea typeface="Times New Roman" panose="02020603050405020304" pitchFamily="18" charset="0"/>
                        </a:rPr>
                        <a:t>Antidepressant Medication Management</a:t>
                      </a:r>
                    </a:p>
                  </a:txBody>
                  <a:tcPr marL="63224" marR="632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2100">
                          <a:effectLst/>
                          <a:latin typeface="Arial" panose="020B0604020202020204" pitchFamily="34" charset="0"/>
                          <a:ea typeface="Times New Roman" panose="02020603050405020304" pitchFamily="18" charset="0"/>
                        </a:rPr>
                        <a:t>N</a:t>
                      </a:r>
                    </a:p>
                  </a:txBody>
                  <a:tcPr marL="63224" marR="632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212">
                <a:tc>
                  <a:txBody>
                    <a:bodyPr/>
                    <a:lstStyle/>
                    <a:p>
                      <a:pPr marL="0" marR="0">
                        <a:spcBef>
                          <a:spcPts val="200"/>
                        </a:spcBef>
                        <a:spcAft>
                          <a:spcPts val="200"/>
                        </a:spcAft>
                      </a:pPr>
                      <a:r>
                        <a:rPr lang="en-US" sz="2100" dirty="0">
                          <a:effectLst/>
                          <a:latin typeface="Arial" panose="020B0604020202020204" pitchFamily="34" charset="0"/>
                          <a:ea typeface="Times New Roman" panose="02020603050405020304" pitchFamily="18" charset="0"/>
                        </a:rPr>
                        <a:t>FUA</a:t>
                      </a:r>
                    </a:p>
                  </a:txBody>
                  <a:tcPr marL="63224" marR="632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2100" dirty="0">
                          <a:effectLst/>
                          <a:latin typeface="Arial" panose="020B0604020202020204" pitchFamily="34" charset="0"/>
                          <a:ea typeface="Times New Roman" panose="02020603050405020304" pitchFamily="18" charset="0"/>
                        </a:rPr>
                        <a:t>Follow-up after ED Visit for Alcohol and Other Drug</a:t>
                      </a:r>
                    </a:p>
                  </a:txBody>
                  <a:tcPr marL="63224" marR="632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2100" dirty="0">
                          <a:effectLst/>
                          <a:latin typeface="Arial" panose="020B0604020202020204" pitchFamily="34" charset="0"/>
                          <a:ea typeface="Times New Roman" panose="02020603050405020304" pitchFamily="18" charset="0"/>
                        </a:rPr>
                        <a:t>N</a:t>
                      </a:r>
                    </a:p>
                  </a:txBody>
                  <a:tcPr marL="63224" marR="632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8445">
                <a:tc>
                  <a:txBody>
                    <a:bodyPr/>
                    <a:lstStyle/>
                    <a:p>
                      <a:pPr marL="0" marR="0">
                        <a:spcBef>
                          <a:spcPts val="200"/>
                        </a:spcBef>
                        <a:spcAft>
                          <a:spcPts val="200"/>
                        </a:spcAft>
                      </a:pPr>
                      <a:r>
                        <a:rPr lang="en-US" sz="2100">
                          <a:effectLst/>
                          <a:latin typeface="Arial" panose="020B0604020202020204" pitchFamily="34" charset="0"/>
                          <a:ea typeface="Times New Roman" panose="02020603050405020304" pitchFamily="18" charset="0"/>
                        </a:rPr>
                        <a:t>FUH – C</a:t>
                      </a:r>
                    </a:p>
                  </a:txBody>
                  <a:tcPr marL="63224" marR="632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2100" dirty="0">
                          <a:effectLst/>
                          <a:latin typeface="Arial" panose="020B0604020202020204" pitchFamily="34" charset="0"/>
                          <a:ea typeface="Times New Roman" panose="02020603050405020304" pitchFamily="18" charset="0"/>
                        </a:rPr>
                        <a:t>Follow-up after Hospitalization for Mental Illness (child/adolescent)</a:t>
                      </a:r>
                    </a:p>
                  </a:txBody>
                  <a:tcPr marL="63224" marR="632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2100" dirty="0">
                          <a:effectLst/>
                          <a:latin typeface="Arial" panose="020B0604020202020204" pitchFamily="34" charset="0"/>
                          <a:ea typeface="Times New Roman" panose="02020603050405020304" pitchFamily="18" charset="0"/>
                        </a:rPr>
                        <a:t>Y</a:t>
                      </a:r>
                    </a:p>
                  </a:txBody>
                  <a:tcPr marL="63224" marR="632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893">
                <a:tc>
                  <a:txBody>
                    <a:bodyPr/>
                    <a:lstStyle/>
                    <a:p>
                      <a:pPr marL="0" marR="0">
                        <a:spcBef>
                          <a:spcPts val="200"/>
                        </a:spcBef>
                        <a:spcAft>
                          <a:spcPts val="200"/>
                        </a:spcAft>
                      </a:pPr>
                      <a:r>
                        <a:rPr lang="en-US" sz="2100" dirty="0" smtClean="0">
                          <a:effectLst/>
                          <a:latin typeface="Arial" panose="020B0604020202020204" pitchFamily="34" charset="0"/>
                          <a:ea typeface="Times New Roman" panose="02020603050405020304" pitchFamily="18" charset="0"/>
                        </a:rPr>
                        <a:t>FUH – A</a:t>
                      </a:r>
                      <a:endParaRPr lang="en-US" sz="2100" dirty="0">
                        <a:effectLst/>
                        <a:latin typeface="Arial" panose="020B0604020202020204" pitchFamily="34" charset="0"/>
                        <a:ea typeface="Times New Roman" panose="02020603050405020304" pitchFamily="18" charset="0"/>
                      </a:endParaRPr>
                    </a:p>
                  </a:txBody>
                  <a:tcPr marL="63224" marR="632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2100" dirty="0">
                          <a:effectLst/>
                          <a:latin typeface="Arial" panose="020B0604020202020204" pitchFamily="34" charset="0"/>
                          <a:ea typeface="Times New Roman" panose="02020603050405020304" pitchFamily="18" charset="0"/>
                        </a:rPr>
                        <a:t>Follow-up after </a:t>
                      </a:r>
                      <a:r>
                        <a:rPr lang="en-US" sz="2100" dirty="0" smtClean="0">
                          <a:effectLst/>
                          <a:latin typeface="Arial" panose="020B0604020202020204" pitchFamily="34" charset="0"/>
                          <a:ea typeface="Times New Roman" panose="02020603050405020304" pitchFamily="18" charset="0"/>
                        </a:rPr>
                        <a:t>Hospitalization</a:t>
                      </a:r>
                      <a:r>
                        <a:rPr lang="en-US" sz="2100" baseline="0" dirty="0" smtClean="0">
                          <a:effectLst/>
                          <a:latin typeface="Arial" panose="020B0604020202020204" pitchFamily="34" charset="0"/>
                          <a:ea typeface="Times New Roman" panose="02020603050405020304" pitchFamily="18" charset="0"/>
                        </a:rPr>
                        <a:t> for Mental Illness (adult)</a:t>
                      </a:r>
                      <a:endParaRPr lang="en-US" sz="2100" dirty="0">
                        <a:effectLst/>
                        <a:latin typeface="Arial" panose="020B0604020202020204" pitchFamily="34" charset="0"/>
                        <a:ea typeface="Times New Roman" panose="02020603050405020304" pitchFamily="18" charset="0"/>
                      </a:endParaRPr>
                    </a:p>
                  </a:txBody>
                  <a:tcPr marL="63224" marR="632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2100" dirty="0" smtClean="0">
                          <a:effectLst/>
                          <a:latin typeface="Arial" panose="020B0604020202020204" pitchFamily="34" charset="0"/>
                          <a:ea typeface="Times New Roman" panose="02020603050405020304" pitchFamily="18" charset="0"/>
                        </a:rPr>
                        <a:t>Y</a:t>
                      </a:r>
                      <a:endParaRPr lang="en-US" sz="2100" dirty="0">
                        <a:effectLst/>
                        <a:latin typeface="Arial" panose="020B0604020202020204" pitchFamily="34" charset="0"/>
                        <a:ea typeface="Times New Roman" panose="02020603050405020304" pitchFamily="18" charset="0"/>
                      </a:endParaRPr>
                    </a:p>
                  </a:txBody>
                  <a:tcPr marL="63224" marR="632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p:txBody>
          <a:bodyPr/>
          <a:lstStyle/>
          <a:p>
            <a:fld id="{48F63A3B-78C7-47BE-AE5E-E10140E04643}" type="slidenum">
              <a:rPr lang="en-US" smtClean="0"/>
              <a:t>34</a:t>
            </a:fld>
            <a:endParaRPr lang="en-US" dirty="0"/>
          </a:p>
        </p:txBody>
      </p:sp>
    </p:spTree>
    <p:extLst>
      <p:ext uri="{BB962C8B-B14F-4D97-AF65-F5344CB8AC3E}">
        <p14:creationId xmlns:p14="http://schemas.microsoft.com/office/powerpoint/2010/main" val="29485851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Lead HEDIS </a:t>
            </a:r>
            <a:r>
              <a:rPr lang="en-US" dirty="0" smtClean="0"/>
              <a:t>Measures (cont’d)</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207095155"/>
              </p:ext>
            </p:extLst>
          </p:nvPr>
        </p:nvGraphicFramePr>
        <p:xfrm>
          <a:off x="1724952" y="1717312"/>
          <a:ext cx="9036835" cy="4251999"/>
        </p:xfrm>
        <a:graphic>
          <a:graphicData uri="http://schemas.openxmlformats.org/drawingml/2006/table">
            <a:tbl>
              <a:tblPr firstRow="1" firstCol="1" bandRow="1"/>
              <a:tblGrid>
                <a:gridCol w="1683649"/>
                <a:gridCol w="6194565"/>
                <a:gridCol w="1158621"/>
              </a:tblGrid>
              <a:tr h="864657">
                <a:tc>
                  <a:txBody>
                    <a:bodyPr/>
                    <a:lstStyle/>
                    <a:p>
                      <a:pPr marL="0" marR="0">
                        <a:spcBef>
                          <a:spcPts val="200"/>
                        </a:spcBef>
                        <a:spcAft>
                          <a:spcPts val="200"/>
                        </a:spcAft>
                      </a:pPr>
                      <a:r>
                        <a:rPr lang="en-US" sz="1400" b="1" dirty="0">
                          <a:effectLst/>
                          <a:latin typeface="Arial" panose="020B0604020202020204" pitchFamily="34" charset="0"/>
                          <a:ea typeface="Times New Roman" panose="02020603050405020304" pitchFamily="18" charset="0"/>
                        </a:rPr>
                        <a:t>Acronym</a:t>
                      </a:r>
                      <a:endParaRPr lang="en-US" sz="900" b="1" dirty="0">
                        <a:effectLst/>
                        <a:latin typeface="Arial" panose="020B0604020202020204" pitchFamily="34" charset="0"/>
                        <a:ea typeface="Times New Roman" panose="02020603050405020304" pitchFamily="18" charset="0"/>
                      </a:endParaRPr>
                    </a:p>
                  </a:txBody>
                  <a:tcPr marL="63538" marR="6353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496B0"/>
                    </a:solidFill>
                  </a:tcPr>
                </a:tc>
                <a:tc>
                  <a:txBody>
                    <a:bodyPr/>
                    <a:lstStyle/>
                    <a:p>
                      <a:pPr marL="0" marR="0">
                        <a:spcBef>
                          <a:spcPts val="200"/>
                        </a:spcBef>
                        <a:spcAft>
                          <a:spcPts val="200"/>
                        </a:spcAft>
                      </a:pPr>
                      <a:r>
                        <a:rPr lang="en-US" sz="1400" b="1" dirty="0">
                          <a:effectLst/>
                          <a:latin typeface="Arial" panose="020B0604020202020204" pitchFamily="34" charset="0"/>
                          <a:ea typeface="Times New Roman" panose="02020603050405020304" pitchFamily="18" charset="0"/>
                        </a:rPr>
                        <a:t>Measure</a:t>
                      </a:r>
                      <a:endParaRPr lang="en-US" sz="900" b="1" dirty="0">
                        <a:effectLst/>
                        <a:latin typeface="Arial" panose="020B0604020202020204" pitchFamily="34" charset="0"/>
                        <a:ea typeface="Times New Roman" panose="02020603050405020304" pitchFamily="18" charset="0"/>
                      </a:endParaRPr>
                    </a:p>
                  </a:txBody>
                  <a:tcPr marL="63538" marR="6353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496B0"/>
                    </a:solidFill>
                  </a:tcPr>
                </a:tc>
                <a:tc>
                  <a:txBody>
                    <a:bodyPr/>
                    <a:lstStyle/>
                    <a:p>
                      <a:pPr marL="0" marR="0">
                        <a:spcBef>
                          <a:spcPts val="200"/>
                        </a:spcBef>
                        <a:spcAft>
                          <a:spcPts val="200"/>
                        </a:spcAft>
                      </a:pPr>
                      <a:r>
                        <a:rPr lang="en-US" sz="1400" b="1">
                          <a:effectLst/>
                          <a:latin typeface="Arial" panose="020B0604020202020204" pitchFamily="34" charset="0"/>
                          <a:ea typeface="Times New Roman" panose="02020603050405020304" pitchFamily="18" charset="0"/>
                        </a:rPr>
                        <a:t>Quality Bonus Measure</a:t>
                      </a:r>
                      <a:endParaRPr lang="en-US" sz="900" b="1">
                        <a:effectLst/>
                        <a:latin typeface="Arial" panose="020B0604020202020204" pitchFamily="34" charset="0"/>
                        <a:ea typeface="Times New Roman" panose="02020603050405020304" pitchFamily="18" charset="0"/>
                      </a:endParaRPr>
                    </a:p>
                  </a:txBody>
                  <a:tcPr marL="63538" marR="6353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496B0"/>
                    </a:solidFill>
                  </a:tcPr>
                </a:tc>
              </a:tr>
              <a:tr h="782310">
                <a:tc>
                  <a:txBody>
                    <a:bodyPr/>
                    <a:lstStyle/>
                    <a:p>
                      <a:pPr marL="0" marR="0">
                        <a:spcBef>
                          <a:spcPts val="200"/>
                        </a:spcBef>
                        <a:spcAft>
                          <a:spcPts val="200"/>
                        </a:spcAft>
                      </a:pPr>
                      <a:r>
                        <a:rPr lang="en-US" sz="2100" dirty="0" smtClean="0">
                          <a:effectLst/>
                          <a:latin typeface="Arial" panose="020B0604020202020204" pitchFamily="34" charset="0"/>
                          <a:ea typeface="Times New Roman" panose="02020603050405020304" pitchFamily="18" charset="0"/>
                        </a:rPr>
                        <a:t>FUM</a:t>
                      </a:r>
                      <a:endParaRPr lang="en-US" sz="100" dirty="0">
                        <a:effectLst/>
                        <a:latin typeface="Arial" panose="020B0604020202020204" pitchFamily="34" charset="0"/>
                        <a:ea typeface="Times New Roman" panose="02020603050405020304" pitchFamily="18" charset="0"/>
                      </a:endParaRPr>
                    </a:p>
                  </a:txBody>
                  <a:tcPr marL="63538" marR="635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2100" dirty="0" smtClean="0">
                          <a:effectLst/>
                          <a:latin typeface="Arial" panose="020B0604020202020204" pitchFamily="34" charset="0"/>
                          <a:ea typeface="Times New Roman" panose="02020603050405020304" pitchFamily="18" charset="0"/>
                        </a:rPr>
                        <a:t>Follow-up</a:t>
                      </a:r>
                      <a:r>
                        <a:rPr lang="en-US" sz="2100" baseline="0" dirty="0" smtClean="0">
                          <a:effectLst/>
                          <a:latin typeface="Arial" panose="020B0604020202020204" pitchFamily="34" charset="0"/>
                          <a:ea typeface="Times New Roman" panose="02020603050405020304" pitchFamily="18" charset="0"/>
                        </a:rPr>
                        <a:t> after ED Visit for Mental Illness</a:t>
                      </a:r>
                      <a:endParaRPr lang="en-US" sz="100" dirty="0">
                        <a:effectLst/>
                        <a:latin typeface="Arial" panose="020B0604020202020204" pitchFamily="34" charset="0"/>
                        <a:ea typeface="Times New Roman" panose="02020603050405020304" pitchFamily="18" charset="0"/>
                      </a:endParaRPr>
                    </a:p>
                  </a:txBody>
                  <a:tcPr marL="63538" marR="635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2100" dirty="0" smtClean="0">
                          <a:effectLst/>
                          <a:latin typeface="Arial" panose="020B0604020202020204" pitchFamily="34" charset="0"/>
                          <a:ea typeface="Times New Roman" panose="02020603050405020304" pitchFamily="18" charset="0"/>
                        </a:rPr>
                        <a:t>N</a:t>
                      </a:r>
                      <a:endParaRPr lang="en-US" sz="100" dirty="0">
                        <a:effectLst/>
                        <a:latin typeface="Arial" panose="020B0604020202020204" pitchFamily="34" charset="0"/>
                        <a:ea typeface="Times New Roman" panose="02020603050405020304" pitchFamily="18" charset="0"/>
                      </a:endParaRPr>
                    </a:p>
                  </a:txBody>
                  <a:tcPr marL="63538" marR="635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4984">
                <a:tc>
                  <a:txBody>
                    <a:bodyPr/>
                    <a:lstStyle/>
                    <a:p>
                      <a:pPr marL="0" marR="0">
                        <a:spcBef>
                          <a:spcPts val="200"/>
                        </a:spcBef>
                        <a:spcAft>
                          <a:spcPts val="200"/>
                        </a:spcAft>
                      </a:pPr>
                      <a:r>
                        <a:rPr lang="en-US" sz="2100" dirty="0" smtClean="0">
                          <a:effectLst/>
                          <a:latin typeface="Arial" panose="020B0604020202020204" pitchFamily="34" charset="0"/>
                          <a:ea typeface="Times New Roman" panose="02020603050405020304" pitchFamily="18" charset="0"/>
                        </a:rPr>
                        <a:t>IET</a:t>
                      </a:r>
                      <a:endParaRPr lang="en-US" sz="100" dirty="0">
                        <a:effectLst/>
                        <a:latin typeface="Arial" panose="020B0604020202020204" pitchFamily="34" charset="0"/>
                        <a:ea typeface="Times New Roman" panose="02020603050405020304" pitchFamily="18" charset="0"/>
                      </a:endParaRPr>
                    </a:p>
                  </a:txBody>
                  <a:tcPr marL="63538" marR="635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2100" dirty="0" smtClean="0">
                          <a:effectLst/>
                          <a:latin typeface="Arial" panose="020B0604020202020204" pitchFamily="34" charset="0"/>
                          <a:ea typeface="Times New Roman" panose="02020603050405020304" pitchFamily="18" charset="0"/>
                        </a:rPr>
                        <a:t>Initiation and Engagement of Alcohol</a:t>
                      </a:r>
                      <a:r>
                        <a:rPr lang="en-US" sz="2100" baseline="0" dirty="0" smtClean="0">
                          <a:effectLst/>
                          <a:latin typeface="Arial" panose="020B0604020202020204" pitchFamily="34" charset="0"/>
                          <a:ea typeface="Times New Roman" panose="02020603050405020304" pitchFamily="18" charset="0"/>
                        </a:rPr>
                        <a:t> and Other Drug Treatment</a:t>
                      </a:r>
                      <a:endParaRPr lang="en-US" sz="100" dirty="0">
                        <a:effectLst/>
                        <a:latin typeface="Arial" panose="020B0604020202020204" pitchFamily="34" charset="0"/>
                        <a:ea typeface="Times New Roman" panose="02020603050405020304" pitchFamily="18" charset="0"/>
                      </a:endParaRPr>
                    </a:p>
                  </a:txBody>
                  <a:tcPr marL="63538" marR="635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2100" dirty="0" smtClean="0">
                          <a:effectLst/>
                          <a:latin typeface="Arial" panose="020B0604020202020204" pitchFamily="34" charset="0"/>
                          <a:ea typeface="Times New Roman" panose="02020603050405020304" pitchFamily="18" charset="0"/>
                        </a:rPr>
                        <a:t>Y</a:t>
                      </a:r>
                      <a:endParaRPr lang="en-US" sz="100" dirty="0">
                        <a:effectLst/>
                        <a:latin typeface="Arial" panose="020B0604020202020204" pitchFamily="34" charset="0"/>
                        <a:ea typeface="Times New Roman" panose="02020603050405020304" pitchFamily="18" charset="0"/>
                      </a:endParaRPr>
                    </a:p>
                  </a:txBody>
                  <a:tcPr marL="63538" marR="635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4984">
                <a:tc>
                  <a:txBody>
                    <a:bodyPr/>
                    <a:lstStyle/>
                    <a:p>
                      <a:pPr rtl="0"/>
                      <a:r>
                        <a:rPr lang="en-US" sz="2100" b="0" i="0" u="none" strike="noStrike" kern="1200" baseline="0" dirty="0" smtClean="0">
                          <a:solidFill>
                            <a:srgbClr val="003865"/>
                          </a:solidFill>
                          <a:latin typeface="Arial" panose="020B0604020202020204" pitchFamily="34" charset="0"/>
                        </a:rPr>
                        <a:t>PCR</a:t>
                      </a:r>
                      <a:endParaRPr lang="en-US" sz="2100" dirty="0">
                        <a:effectLst/>
                        <a:latin typeface="Arial" panose="020B0604020202020204" pitchFamily="34" charset="0"/>
                        <a:ea typeface="Times New Roman" panose="02020603050405020304" pitchFamily="18" charset="0"/>
                      </a:endParaRPr>
                    </a:p>
                  </a:txBody>
                  <a:tcPr marL="63538" marR="635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a:r>
                        <a:rPr lang="en-US" sz="2100" b="0" i="0" u="none" strike="noStrike" kern="1200" baseline="0" dirty="0" smtClean="0">
                          <a:solidFill>
                            <a:srgbClr val="003865"/>
                          </a:solidFill>
                          <a:latin typeface="Arial" panose="020B0604020202020204" pitchFamily="34" charset="0"/>
                        </a:rPr>
                        <a:t>Plan All-Cause Readmission Rate</a:t>
                      </a:r>
                    </a:p>
                  </a:txBody>
                  <a:tcPr marL="63538" marR="635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a:r>
                        <a:rPr lang="en-US" sz="2100" b="0" i="0" u="none" strike="noStrike" kern="1200" baseline="0" dirty="0" smtClean="0">
                          <a:solidFill>
                            <a:srgbClr val="003865"/>
                          </a:solidFill>
                          <a:latin typeface="Arial" panose="020B0604020202020204" pitchFamily="34" charset="0"/>
                        </a:rPr>
                        <a:t>Y</a:t>
                      </a:r>
                    </a:p>
                  </a:txBody>
                  <a:tcPr marL="63538" marR="635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4984">
                <a:tc>
                  <a:txBody>
                    <a:bodyPr/>
                    <a:lstStyle/>
                    <a:p>
                      <a:pPr marL="0" marR="0">
                        <a:spcBef>
                          <a:spcPts val="200"/>
                        </a:spcBef>
                        <a:spcAft>
                          <a:spcPts val="200"/>
                        </a:spcAft>
                      </a:pPr>
                      <a:r>
                        <a:rPr lang="en-US" sz="2100" dirty="0" smtClean="0">
                          <a:effectLst/>
                          <a:latin typeface="Arial" panose="020B0604020202020204" pitchFamily="34" charset="0"/>
                          <a:ea typeface="Times New Roman" panose="02020603050405020304" pitchFamily="18" charset="0"/>
                        </a:rPr>
                        <a:t>SAA</a:t>
                      </a:r>
                      <a:endParaRPr lang="en-US" sz="100" dirty="0">
                        <a:effectLst/>
                        <a:latin typeface="Arial" panose="020B0604020202020204" pitchFamily="34" charset="0"/>
                        <a:ea typeface="Times New Roman" panose="02020603050405020304" pitchFamily="18" charset="0"/>
                      </a:endParaRPr>
                    </a:p>
                  </a:txBody>
                  <a:tcPr marL="63538" marR="635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2100" dirty="0" smtClean="0">
                          <a:effectLst/>
                          <a:latin typeface="Arial" panose="020B0604020202020204" pitchFamily="34" charset="0"/>
                          <a:ea typeface="Times New Roman" panose="02020603050405020304" pitchFamily="18" charset="0"/>
                        </a:rPr>
                        <a:t>Adherence to Antipsychotics</a:t>
                      </a:r>
                      <a:r>
                        <a:rPr lang="en-US" sz="2100" baseline="0" dirty="0" smtClean="0">
                          <a:effectLst/>
                          <a:latin typeface="Arial" panose="020B0604020202020204" pitchFamily="34" charset="0"/>
                          <a:ea typeface="Times New Roman" panose="02020603050405020304" pitchFamily="18" charset="0"/>
                        </a:rPr>
                        <a:t> for Individuals with Schizophrenia</a:t>
                      </a:r>
                      <a:endParaRPr lang="en-US" sz="100" dirty="0">
                        <a:effectLst/>
                        <a:latin typeface="Arial" panose="020B0604020202020204" pitchFamily="34" charset="0"/>
                        <a:ea typeface="Times New Roman" panose="02020603050405020304" pitchFamily="18" charset="0"/>
                      </a:endParaRPr>
                    </a:p>
                  </a:txBody>
                  <a:tcPr marL="63538" marR="635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2100" dirty="0" smtClean="0">
                          <a:effectLst/>
                          <a:latin typeface="Arial" panose="020B0604020202020204" pitchFamily="34" charset="0"/>
                          <a:ea typeface="Times New Roman" panose="02020603050405020304" pitchFamily="18" charset="0"/>
                        </a:rPr>
                        <a:t>Y</a:t>
                      </a:r>
                      <a:endParaRPr lang="en-US" sz="100" dirty="0">
                        <a:effectLst/>
                        <a:latin typeface="Arial" panose="020B0604020202020204" pitchFamily="34" charset="0"/>
                        <a:ea typeface="Times New Roman" panose="02020603050405020304" pitchFamily="18" charset="0"/>
                      </a:endParaRPr>
                    </a:p>
                  </a:txBody>
                  <a:tcPr marL="63538" marR="635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225">
                <a:tc>
                  <a:txBody>
                    <a:bodyPr/>
                    <a:lstStyle/>
                    <a:p>
                      <a:pPr marL="0" marR="0">
                        <a:spcBef>
                          <a:spcPts val="200"/>
                        </a:spcBef>
                        <a:spcAft>
                          <a:spcPts val="200"/>
                        </a:spcAft>
                      </a:pPr>
                      <a:r>
                        <a:rPr lang="en-US" sz="2100" dirty="0" smtClean="0">
                          <a:effectLst/>
                          <a:latin typeface="Arial" panose="020B0604020202020204" pitchFamily="34" charset="0"/>
                          <a:ea typeface="Times New Roman" panose="02020603050405020304" pitchFamily="18" charset="0"/>
                        </a:rPr>
                        <a:t>SSD</a:t>
                      </a:r>
                      <a:endParaRPr lang="en-US" sz="100" dirty="0">
                        <a:effectLst/>
                        <a:latin typeface="Arial" panose="020B0604020202020204" pitchFamily="34" charset="0"/>
                        <a:ea typeface="Times New Roman" panose="02020603050405020304" pitchFamily="18" charset="0"/>
                      </a:endParaRPr>
                    </a:p>
                  </a:txBody>
                  <a:tcPr marL="63538" marR="635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2100" dirty="0" smtClean="0">
                          <a:effectLst/>
                          <a:latin typeface="Arial" panose="020B0604020202020204" pitchFamily="34" charset="0"/>
                          <a:ea typeface="Times New Roman" panose="02020603050405020304" pitchFamily="18" charset="0"/>
                        </a:rPr>
                        <a:t>Diabetes</a:t>
                      </a:r>
                      <a:r>
                        <a:rPr lang="en-US" sz="2100" baseline="0" dirty="0" smtClean="0">
                          <a:effectLst/>
                          <a:latin typeface="Arial" panose="020B0604020202020204" pitchFamily="34" charset="0"/>
                          <a:ea typeface="Times New Roman" panose="02020603050405020304" pitchFamily="18" charset="0"/>
                        </a:rPr>
                        <a:t> Screening for Individuals with Schizophrenia using Antipsychotics</a:t>
                      </a:r>
                      <a:endParaRPr lang="en-US" sz="100" dirty="0">
                        <a:effectLst/>
                        <a:latin typeface="Arial" panose="020B0604020202020204" pitchFamily="34" charset="0"/>
                        <a:ea typeface="Times New Roman" panose="02020603050405020304" pitchFamily="18" charset="0"/>
                      </a:endParaRPr>
                    </a:p>
                  </a:txBody>
                  <a:tcPr marL="63538" marR="635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2100" dirty="0">
                          <a:effectLst/>
                          <a:latin typeface="Arial" panose="020B0604020202020204" pitchFamily="34" charset="0"/>
                          <a:ea typeface="Times New Roman" panose="02020603050405020304" pitchFamily="18" charset="0"/>
                        </a:rPr>
                        <a:t>N</a:t>
                      </a:r>
                      <a:endParaRPr lang="en-US" sz="100" dirty="0">
                        <a:effectLst/>
                        <a:latin typeface="Arial" panose="020B0604020202020204" pitchFamily="34" charset="0"/>
                        <a:ea typeface="Times New Roman" panose="02020603050405020304" pitchFamily="18" charset="0"/>
                      </a:endParaRPr>
                    </a:p>
                  </a:txBody>
                  <a:tcPr marL="63538" marR="635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p:txBody>
          <a:bodyPr/>
          <a:lstStyle/>
          <a:p>
            <a:fld id="{48F63A3B-78C7-47BE-AE5E-E10140E04643}" type="slidenum">
              <a:rPr lang="en-US" smtClean="0"/>
              <a:t>35</a:t>
            </a:fld>
            <a:endParaRPr lang="en-US" dirty="0"/>
          </a:p>
        </p:txBody>
      </p:sp>
    </p:spTree>
    <p:extLst>
      <p:ext uri="{BB962C8B-B14F-4D97-AF65-F5344CB8AC3E}">
        <p14:creationId xmlns:p14="http://schemas.microsoft.com/office/powerpoint/2010/main" val="22362081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Demonstration Quality Bonus </a:t>
            </a:r>
            <a:r>
              <a:rPr lang="en-US" dirty="0" smtClean="0"/>
              <a:t>Measures</a:t>
            </a:r>
            <a:endParaRPr lang="en-US" dirty="0"/>
          </a:p>
        </p:txBody>
      </p:sp>
      <p:graphicFrame>
        <p:nvGraphicFramePr>
          <p:cNvPr id="8" name="Content Placeholder 7"/>
          <p:cNvGraphicFramePr>
            <a:graphicFrameLocks noGrp="1"/>
          </p:cNvGraphicFramePr>
          <p:nvPr>
            <p:ph idx="1"/>
            <p:extLst/>
          </p:nvPr>
        </p:nvGraphicFramePr>
        <p:xfrm>
          <a:off x="1842516" y="1503611"/>
          <a:ext cx="9418320" cy="4910426"/>
        </p:xfrm>
        <a:graphic>
          <a:graphicData uri="http://schemas.openxmlformats.org/drawingml/2006/table">
            <a:tbl>
              <a:tblPr firstRow="1" firstCol="1" bandRow="1"/>
              <a:tblGrid>
                <a:gridCol w="1754723"/>
                <a:gridCol w="6456064"/>
                <a:gridCol w="1207533"/>
              </a:tblGrid>
              <a:tr h="500986">
                <a:tc>
                  <a:txBody>
                    <a:bodyPr/>
                    <a:lstStyle/>
                    <a:p>
                      <a:pPr marL="0" marR="0">
                        <a:spcBef>
                          <a:spcPts val="200"/>
                        </a:spcBef>
                        <a:spcAft>
                          <a:spcPts val="200"/>
                        </a:spcAft>
                      </a:pPr>
                      <a:r>
                        <a:rPr lang="en-US" sz="1400" b="1" dirty="0">
                          <a:effectLst/>
                          <a:latin typeface="Arial" panose="020B0604020202020204" pitchFamily="34" charset="0"/>
                          <a:ea typeface="Times New Roman" panose="02020603050405020304" pitchFamily="18" charset="0"/>
                        </a:rPr>
                        <a:t>Acronym</a:t>
                      </a:r>
                      <a:endParaRPr lang="en-US" sz="900" b="1" dirty="0">
                        <a:effectLst/>
                        <a:latin typeface="Arial" panose="020B0604020202020204" pitchFamily="34" charset="0"/>
                        <a:ea typeface="Times New Roman" panose="02020603050405020304" pitchFamily="18" charset="0"/>
                      </a:endParaRPr>
                    </a:p>
                  </a:txBody>
                  <a:tcPr marL="66221" marR="66221"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496B0"/>
                    </a:solidFill>
                  </a:tcPr>
                </a:tc>
                <a:tc>
                  <a:txBody>
                    <a:bodyPr/>
                    <a:lstStyle/>
                    <a:p>
                      <a:pPr marL="0" marR="0">
                        <a:spcBef>
                          <a:spcPts val="200"/>
                        </a:spcBef>
                        <a:spcAft>
                          <a:spcPts val="200"/>
                        </a:spcAft>
                      </a:pPr>
                      <a:r>
                        <a:rPr lang="en-US" sz="1400" b="1" dirty="0">
                          <a:effectLst/>
                          <a:latin typeface="Arial" panose="020B0604020202020204" pitchFamily="34" charset="0"/>
                          <a:ea typeface="Times New Roman" panose="02020603050405020304" pitchFamily="18" charset="0"/>
                        </a:rPr>
                        <a:t>Measure</a:t>
                      </a:r>
                      <a:endParaRPr lang="en-US" sz="900" b="1" dirty="0">
                        <a:effectLst/>
                        <a:latin typeface="Arial" panose="020B0604020202020204" pitchFamily="34" charset="0"/>
                        <a:ea typeface="Times New Roman" panose="02020603050405020304" pitchFamily="18" charset="0"/>
                      </a:endParaRPr>
                    </a:p>
                  </a:txBody>
                  <a:tcPr marL="66221" marR="66221"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496B0"/>
                    </a:solidFill>
                  </a:tcPr>
                </a:tc>
                <a:tc>
                  <a:txBody>
                    <a:bodyPr/>
                    <a:lstStyle/>
                    <a:p>
                      <a:pPr marL="0" marR="0">
                        <a:spcBef>
                          <a:spcPts val="200"/>
                        </a:spcBef>
                        <a:spcAft>
                          <a:spcPts val="200"/>
                        </a:spcAft>
                      </a:pPr>
                      <a:r>
                        <a:rPr lang="en-US" sz="1400" b="1" dirty="0" smtClean="0">
                          <a:effectLst/>
                          <a:latin typeface="Arial" panose="020B0604020202020204" pitchFamily="34" charset="0"/>
                          <a:ea typeface="Times New Roman" panose="02020603050405020304" pitchFamily="18" charset="0"/>
                        </a:rPr>
                        <a:t>Lead</a:t>
                      </a:r>
                      <a:r>
                        <a:rPr lang="en-US" sz="1400" b="1" baseline="0" dirty="0" smtClean="0">
                          <a:effectLst/>
                          <a:latin typeface="Arial" panose="020B0604020202020204" pitchFamily="34" charset="0"/>
                          <a:ea typeface="Times New Roman" panose="02020603050405020304" pitchFamily="18" charset="0"/>
                        </a:rPr>
                        <a:t> of Measure</a:t>
                      </a:r>
                      <a:endParaRPr lang="en-US" sz="900" b="1" dirty="0">
                        <a:effectLst/>
                        <a:latin typeface="Arial" panose="020B0604020202020204" pitchFamily="34" charset="0"/>
                        <a:ea typeface="Times New Roman" panose="02020603050405020304" pitchFamily="18" charset="0"/>
                      </a:endParaRPr>
                    </a:p>
                  </a:txBody>
                  <a:tcPr marL="66221" marR="66221"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496B0"/>
                    </a:solidFill>
                  </a:tcPr>
                </a:tc>
              </a:tr>
              <a:tr h="548640">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FUH</a:t>
                      </a:r>
                      <a:r>
                        <a:rPr lang="en-US" sz="1700" baseline="0" dirty="0" smtClean="0">
                          <a:effectLst/>
                          <a:latin typeface="Arial" panose="020B0604020202020204" pitchFamily="34" charset="0"/>
                          <a:ea typeface="Times New Roman" panose="02020603050405020304" pitchFamily="18" charset="0"/>
                        </a:rPr>
                        <a:t> - C</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1700" baseline="0" dirty="0" smtClean="0">
                          <a:effectLst/>
                          <a:latin typeface="Arial" panose="020B0604020202020204" pitchFamily="34" charset="0"/>
                          <a:ea typeface="Times New Roman" panose="02020603050405020304" pitchFamily="18" charset="0"/>
                        </a:rPr>
                        <a:t>Follow-up after Hospitalization for Mental Illness (child)</a:t>
                      </a: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State</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FUH</a:t>
                      </a:r>
                      <a:r>
                        <a:rPr lang="en-US" sz="1700" baseline="0" dirty="0" smtClean="0">
                          <a:effectLst/>
                          <a:latin typeface="Arial" panose="020B0604020202020204" pitchFamily="34" charset="0"/>
                          <a:ea typeface="Times New Roman" panose="02020603050405020304" pitchFamily="18" charset="0"/>
                        </a:rPr>
                        <a:t> - A</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1700" baseline="0" dirty="0" smtClean="0">
                          <a:effectLst/>
                          <a:latin typeface="Arial" panose="020B0604020202020204" pitchFamily="34" charset="0"/>
                          <a:ea typeface="Times New Roman" panose="02020603050405020304" pitchFamily="18" charset="0"/>
                        </a:rPr>
                        <a:t>Follow-up after Hospitalization for Mental Illness (adult)</a:t>
                      </a:r>
                    </a:p>
                    <a:p>
                      <a:pPr marL="0" marR="0">
                        <a:spcBef>
                          <a:spcPts val="200"/>
                        </a:spcBef>
                        <a:spcAft>
                          <a:spcPts val="200"/>
                        </a:spcAft>
                      </a:pP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State</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rtl="0"/>
                      <a:r>
                        <a:rPr lang="en-US" sz="1700" b="0" i="0" u="none" strike="noStrike" kern="1200" baseline="0" dirty="0" smtClean="0">
                          <a:solidFill>
                            <a:srgbClr val="003865"/>
                          </a:solidFill>
                          <a:effectLst/>
                          <a:latin typeface="Arial" panose="020B0604020202020204" pitchFamily="34" charset="0"/>
                          <a:ea typeface="+mn-ea"/>
                        </a:rPr>
                        <a:t>IET</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a:r>
                        <a:rPr lang="en-US" sz="1700" b="0" i="0" u="none" strike="noStrike" kern="1200" baseline="0" dirty="0" smtClean="0">
                          <a:solidFill>
                            <a:srgbClr val="003865"/>
                          </a:solidFill>
                          <a:latin typeface="Arial" panose="020B0604020202020204" pitchFamily="34" charset="0"/>
                        </a:rPr>
                        <a:t>Initiation and Engagement of Alcohol and Other Drug Treatment</a:t>
                      </a: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a:r>
                        <a:rPr lang="en-US" sz="1700" b="0" i="0" u="none" strike="noStrike" kern="1200" baseline="0" dirty="0" smtClean="0">
                          <a:solidFill>
                            <a:srgbClr val="003865"/>
                          </a:solidFill>
                          <a:latin typeface="Arial" panose="020B0604020202020204" pitchFamily="34" charset="0"/>
                        </a:rPr>
                        <a:t>State</a:t>
                      </a: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SAA</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Adherence</a:t>
                      </a:r>
                      <a:r>
                        <a:rPr lang="en-US" sz="1700" baseline="0" dirty="0" smtClean="0">
                          <a:effectLst/>
                          <a:latin typeface="Arial" panose="020B0604020202020204" pitchFamily="34" charset="0"/>
                          <a:ea typeface="Times New Roman" panose="02020603050405020304" pitchFamily="18" charset="0"/>
                        </a:rPr>
                        <a:t> to Antipsychotics for Individuals with Schizophrenia</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State</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SRA - C</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Major</a:t>
                      </a:r>
                      <a:r>
                        <a:rPr lang="en-US" sz="1700" baseline="0" dirty="0" smtClean="0">
                          <a:effectLst/>
                          <a:latin typeface="Arial" panose="020B0604020202020204" pitchFamily="34" charset="0"/>
                          <a:ea typeface="Times New Roman" panose="02020603050405020304" pitchFamily="18" charset="0"/>
                        </a:rPr>
                        <a:t> Depressive Disorder: Suicide Risk Assessment (child)</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Clinic</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SRA - A</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Major Depressive</a:t>
                      </a:r>
                      <a:r>
                        <a:rPr lang="en-US" sz="1700" baseline="0" dirty="0" smtClean="0">
                          <a:effectLst/>
                          <a:latin typeface="Arial" panose="020B0604020202020204" pitchFamily="34" charset="0"/>
                          <a:ea typeface="Times New Roman" panose="02020603050405020304" pitchFamily="18" charset="0"/>
                        </a:rPr>
                        <a:t> Disorder: Suicide Risk Assessment (adult)</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Clinic</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CDF</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Screening</a:t>
                      </a:r>
                      <a:r>
                        <a:rPr lang="en-US" sz="1700" baseline="0" dirty="0" smtClean="0">
                          <a:effectLst/>
                          <a:latin typeface="Arial" panose="020B0604020202020204" pitchFamily="34" charset="0"/>
                          <a:ea typeface="Times New Roman" panose="02020603050405020304" pitchFamily="18" charset="0"/>
                        </a:rPr>
                        <a:t> for Clinical Depression and Follow-up Plan</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Clinic</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PCR</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Plan All-Cause Readmission Rate</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US" sz="1700" dirty="0" smtClean="0">
                          <a:effectLst/>
                          <a:latin typeface="Arial" panose="020B0604020202020204" pitchFamily="34" charset="0"/>
                          <a:ea typeface="Times New Roman" panose="02020603050405020304" pitchFamily="18" charset="0"/>
                        </a:rPr>
                        <a:t>State</a:t>
                      </a:r>
                      <a:endParaRPr lang="en-US" sz="1700" dirty="0">
                        <a:effectLst/>
                        <a:latin typeface="Arial" panose="020B0604020202020204" pitchFamily="34" charset="0"/>
                        <a:ea typeface="Times New Roman" panose="02020603050405020304" pitchFamily="18" charset="0"/>
                      </a:endParaRPr>
                    </a:p>
                  </a:txBody>
                  <a:tcPr marL="66221" marR="662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p:txBody>
          <a:bodyPr/>
          <a:lstStyle/>
          <a:p>
            <a:fld id="{48F63A3B-78C7-47BE-AE5E-E10140E04643}" type="slidenum">
              <a:rPr lang="en-US" smtClean="0"/>
              <a:t>36</a:t>
            </a:fld>
            <a:endParaRPr lang="en-US" dirty="0"/>
          </a:p>
        </p:txBody>
      </p:sp>
      <p:sp>
        <p:nvSpPr>
          <p:cNvPr id="3" name="Left Brace 2"/>
          <p:cNvSpPr/>
          <p:nvPr/>
        </p:nvSpPr>
        <p:spPr>
          <a:xfrm>
            <a:off x="742950" y="2095500"/>
            <a:ext cx="876300" cy="2095500"/>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9525">
                <a:solidFill>
                  <a:schemeClr val="tx1"/>
                </a:solidFill>
              </a:ln>
              <a:solidFill>
                <a:srgbClr val="003865"/>
              </a:solidFill>
            </a:endParaRPr>
          </a:p>
        </p:txBody>
      </p:sp>
      <p:sp>
        <p:nvSpPr>
          <p:cNvPr id="9" name="Left Brace 8"/>
          <p:cNvSpPr/>
          <p:nvPr/>
        </p:nvSpPr>
        <p:spPr>
          <a:xfrm>
            <a:off x="723900" y="4225925"/>
            <a:ext cx="876300" cy="1612900"/>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9525">
                <a:solidFill>
                  <a:schemeClr val="tx1"/>
                </a:solidFill>
              </a:ln>
              <a:solidFill>
                <a:srgbClr val="003865"/>
              </a:solidFill>
            </a:endParaRPr>
          </a:p>
        </p:txBody>
      </p:sp>
      <p:sp>
        <p:nvSpPr>
          <p:cNvPr id="10" name="Left Brace 9"/>
          <p:cNvSpPr/>
          <p:nvPr/>
        </p:nvSpPr>
        <p:spPr>
          <a:xfrm>
            <a:off x="742950" y="5838825"/>
            <a:ext cx="876300" cy="496888"/>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9525">
                <a:solidFill>
                  <a:schemeClr val="tx1"/>
                </a:solidFill>
              </a:ln>
              <a:solidFill>
                <a:srgbClr val="003865"/>
              </a:solidFill>
            </a:endParaRPr>
          </a:p>
        </p:txBody>
      </p:sp>
      <p:sp>
        <p:nvSpPr>
          <p:cNvPr id="7" name="TextBox 6"/>
          <p:cNvSpPr txBox="1"/>
          <p:nvPr/>
        </p:nvSpPr>
        <p:spPr>
          <a:xfrm>
            <a:off x="0" y="2525514"/>
            <a:ext cx="1266826" cy="369332"/>
          </a:xfrm>
          <a:prstGeom prst="rect">
            <a:avLst/>
          </a:prstGeom>
          <a:noFill/>
        </p:spPr>
        <p:txBody>
          <a:bodyPr wrap="square" rtlCol="0">
            <a:spAutoFit/>
          </a:bodyPr>
          <a:lstStyle/>
          <a:p>
            <a:r>
              <a:rPr lang="en-US" dirty="0" smtClean="0"/>
              <a:t>DY1 bonus</a:t>
            </a:r>
            <a:endParaRPr lang="en-US" dirty="0"/>
          </a:p>
        </p:txBody>
      </p:sp>
      <p:sp>
        <p:nvSpPr>
          <p:cNvPr id="11" name="TextBox 10"/>
          <p:cNvSpPr txBox="1"/>
          <p:nvPr/>
        </p:nvSpPr>
        <p:spPr>
          <a:xfrm>
            <a:off x="0" y="4323080"/>
            <a:ext cx="1266826" cy="646331"/>
          </a:xfrm>
          <a:prstGeom prst="rect">
            <a:avLst/>
          </a:prstGeom>
          <a:noFill/>
        </p:spPr>
        <p:txBody>
          <a:bodyPr wrap="square" rtlCol="0">
            <a:spAutoFit/>
          </a:bodyPr>
          <a:lstStyle/>
          <a:p>
            <a:r>
              <a:rPr lang="en-US" dirty="0" smtClean="0"/>
              <a:t>DY1 bonus</a:t>
            </a:r>
          </a:p>
          <a:p>
            <a:r>
              <a:rPr lang="en-US" dirty="0" smtClean="0"/>
              <a:t>after 6 mo. </a:t>
            </a:r>
            <a:endParaRPr lang="en-US" dirty="0"/>
          </a:p>
        </p:txBody>
      </p:sp>
      <p:sp>
        <p:nvSpPr>
          <p:cNvPr id="12" name="TextBox 11"/>
          <p:cNvSpPr txBox="1"/>
          <p:nvPr/>
        </p:nvSpPr>
        <p:spPr>
          <a:xfrm>
            <a:off x="-30671" y="5765353"/>
            <a:ext cx="1266826" cy="646331"/>
          </a:xfrm>
          <a:prstGeom prst="rect">
            <a:avLst/>
          </a:prstGeom>
          <a:noFill/>
        </p:spPr>
        <p:txBody>
          <a:bodyPr wrap="square" rtlCol="0">
            <a:spAutoFit/>
          </a:bodyPr>
          <a:lstStyle/>
          <a:p>
            <a:r>
              <a:rPr lang="en-US" dirty="0" smtClean="0"/>
              <a:t>Include in</a:t>
            </a:r>
          </a:p>
          <a:p>
            <a:r>
              <a:rPr lang="en-US" dirty="0" smtClean="0"/>
              <a:t>DY2 bonus</a:t>
            </a:r>
            <a:endParaRPr lang="en-US" dirty="0"/>
          </a:p>
        </p:txBody>
      </p:sp>
    </p:spTree>
    <p:extLst>
      <p:ext uri="{BB962C8B-B14F-4D97-AF65-F5344CB8AC3E}">
        <p14:creationId xmlns:p14="http://schemas.microsoft.com/office/powerpoint/2010/main" val="121214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animBg="1"/>
      <p:bldP spid="7" grpId="0"/>
      <p:bldP spid="11" grpId="0"/>
      <p:bldP spid="1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RDA and HEDIS validation audit</a:t>
            </a:r>
            <a:endParaRPr lang="en-US" dirty="0"/>
          </a:p>
        </p:txBody>
      </p:sp>
      <p:sp>
        <p:nvSpPr>
          <p:cNvPr id="3" name="Content Placeholder 2"/>
          <p:cNvSpPr>
            <a:spLocks noGrp="1"/>
          </p:cNvSpPr>
          <p:nvPr>
            <p:ph idx="1"/>
          </p:nvPr>
        </p:nvSpPr>
        <p:spPr/>
        <p:txBody>
          <a:bodyPr>
            <a:normAutofit lnSpcReduction="10000"/>
          </a:bodyPr>
          <a:lstStyle/>
          <a:p>
            <a:r>
              <a:rPr lang="en-US" dirty="0" smtClean="0"/>
              <a:t>Research and Data Analysis</a:t>
            </a:r>
          </a:p>
          <a:p>
            <a:pPr lvl="1"/>
            <a:r>
              <a:rPr lang="en-US" dirty="0" smtClean="0"/>
              <a:t>Provide high-quality data analysis and research analysis to inform administrators, policy makers, public about Minnesota Health Care Programs</a:t>
            </a:r>
          </a:p>
          <a:p>
            <a:r>
              <a:rPr lang="en-US" dirty="0" smtClean="0"/>
              <a:t>HEDIS measures</a:t>
            </a:r>
          </a:p>
          <a:p>
            <a:pPr lvl="1"/>
            <a:r>
              <a:rPr lang="en-US" dirty="0" smtClean="0"/>
              <a:t>Annually review, modify, or add HEDIS measures based on priorities at DHS</a:t>
            </a:r>
          </a:p>
          <a:p>
            <a:pPr lvl="2"/>
            <a:r>
              <a:rPr lang="en-US" dirty="0" smtClean="0"/>
              <a:t>Run year 2017 – 36 HEDIS measures</a:t>
            </a:r>
          </a:p>
          <a:p>
            <a:pPr lvl="2"/>
            <a:r>
              <a:rPr lang="en-US" dirty="0" smtClean="0"/>
              <a:t>Vendor reviews capabilities of DHS’ ability to produce HEDIS reports</a:t>
            </a:r>
          </a:p>
          <a:p>
            <a:pPr lvl="2"/>
            <a:r>
              <a:rPr lang="en-US" dirty="0" smtClean="0"/>
              <a:t>Report results by MHCP and MCO</a:t>
            </a:r>
          </a:p>
          <a:p>
            <a:pPr lvl="2"/>
            <a:r>
              <a:rPr lang="en-US" dirty="0" smtClean="0"/>
              <a:t>NEW for Run year 2017 – report results by MHCP</a:t>
            </a:r>
          </a:p>
          <a:p>
            <a:pPr lvl="2"/>
            <a:endParaRPr lang="en-US" dirty="0" smtClean="0"/>
          </a:p>
          <a:p>
            <a:pPr marL="457200" lvl="1" indent="0">
              <a:buNone/>
            </a:pP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37</a:t>
            </a:fld>
            <a:endParaRPr lang="en-US" dirty="0"/>
          </a:p>
        </p:txBody>
      </p:sp>
    </p:spTree>
    <p:extLst>
      <p:ext uri="{BB962C8B-B14F-4D97-AF65-F5344CB8AC3E}">
        <p14:creationId xmlns:p14="http://schemas.microsoft.com/office/powerpoint/2010/main" val="35679796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CCBHC HEDIS measures</a:t>
            </a:r>
            <a:endParaRPr lang="en-US" dirty="0"/>
          </a:p>
        </p:txBody>
      </p:sp>
      <p:sp>
        <p:nvSpPr>
          <p:cNvPr id="3" name="Content Placeholder 2"/>
          <p:cNvSpPr>
            <a:spLocks noGrp="1"/>
          </p:cNvSpPr>
          <p:nvPr>
            <p:ph idx="1"/>
          </p:nvPr>
        </p:nvSpPr>
        <p:spPr/>
        <p:txBody>
          <a:bodyPr>
            <a:normAutofit fontScale="92500"/>
          </a:bodyPr>
          <a:lstStyle/>
          <a:p>
            <a:r>
              <a:rPr lang="en-US" dirty="0" smtClean="0"/>
              <a:t>SAMHSA HEDIS specification generally the same except…</a:t>
            </a:r>
          </a:p>
          <a:p>
            <a:pPr lvl="1"/>
            <a:r>
              <a:rPr lang="en-US" dirty="0" smtClean="0"/>
              <a:t>Stratify by Medicaid, Medicare and Medicaid dual </a:t>
            </a:r>
            <a:r>
              <a:rPr lang="en-US" dirty="0" err="1" smtClean="0"/>
              <a:t>eligibles</a:t>
            </a:r>
            <a:r>
              <a:rPr lang="en-US" dirty="0" smtClean="0"/>
              <a:t>, or other</a:t>
            </a:r>
            <a:endParaRPr lang="en-US" dirty="0"/>
          </a:p>
          <a:p>
            <a:pPr lvl="1"/>
            <a:r>
              <a:rPr lang="en-US" dirty="0" smtClean="0"/>
              <a:t>Report by provider entity (BH clinic)</a:t>
            </a:r>
          </a:p>
          <a:p>
            <a:r>
              <a:rPr lang="en-US" dirty="0" smtClean="0"/>
              <a:t>Demonstration year time period</a:t>
            </a:r>
          </a:p>
          <a:p>
            <a:pPr lvl="1"/>
            <a:r>
              <a:rPr lang="en-US" dirty="0" smtClean="0"/>
              <a:t>DY1: July 1, 2017 – June 30, 2018</a:t>
            </a:r>
          </a:p>
          <a:p>
            <a:pPr lvl="1"/>
            <a:r>
              <a:rPr lang="en-US" dirty="0" smtClean="0"/>
              <a:t>DY2:  July 1, 2018 – June 30, 2019 </a:t>
            </a:r>
          </a:p>
          <a:p>
            <a:r>
              <a:rPr lang="en-US" dirty="0" smtClean="0"/>
              <a:t>Some measures specify appropriate practitioners</a:t>
            </a:r>
          </a:p>
          <a:p>
            <a:pPr lvl="1"/>
            <a:r>
              <a:rPr lang="en-US" dirty="0" smtClean="0"/>
              <a:t>Practitioner with prescribing authority, mental health practitioner, any practitioner</a:t>
            </a:r>
          </a:p>
        </p:txBody>
      </p:sp>
      <p:sp>
        <p:nvSpPr>
          <p:cNvPr id="6" name="Slide Number Placeholder 5"/>
          <p:cNvSpPr>
            <a:spLocks noGrp="1"/>
          </p:cNvSpPr>
          <p:nvPr>
            <p:ph type="sldNum" sz="quarter" idx="12"/>
          </p:nvPr>
        </p:nvSpPr>
        <p:spPr/>
        <p:txBody>
          <a:bodyPr/>
          <a:lstStyle/>
          <a:p>
            <a:fld id="{48F63A3B-78C7-47BE-AE5E-E10140E04643}" type="slidenum">
              <a:rPr lang="en-US" smtClean="0"/>
              <a:t>38</a:t>
            </a:fld>
            <a:endParaRPr lang="en-US" dirty="0"/>
          </a:p>
        </p:txBody>
      </p:sp>
    </p:spTree>
    <p:extLst>
      <p:ext uri="{BB962C8B-B14F-4D97-AF65-F5344CB8AC3E}">
        <p14:creationId xmlns:p14="http://schemas.microsoft.com/office/powerpoint/2010/main" val="22294751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SAMHSA reporting template (SAA)</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39</a:t>
            </a:fld>
            <a:endParaRPr lang="en-US" dirty="0"/>
          </a:p>
        </p:txBody>
      </p:sp>
      <p:pic>
        <p:nvPicPr>
          <p:cNvPr id="9" name="Content Placeholder 8" descr="screen shot of an example reporting template "/>
          <p:cNvPicPr>
            <a:picLocks noGrp="1" noChangeAspect="1"/>
          </p:cNvPicPr>
          <p:nvPr>
            <p:ph idx="1"/>
          </p:nvPr>
        </p:nvPicPr>
        <p:blipFill>
          <a:blip r:embed="rId3"/>
          <a:stretch>
            <a:fillRect/>
          </a:stretch>
        </p:blipFill>
        <p:spPr>
          <a:xfrm>
            <a:off x="2939796" y="1467075"/>
            <a:ext cx="6309360" cy="5259227"/>
          </a:xfrm>
          <a:prstGeom prst="rect">
            <a:avLst/>
          </a:prstGeom>
        </p:spPr>
      </p:pic>
    </p:spTree>
    <p:extLst>
      <p:ext uri="{BB962C8B-B14F-4D97-AF65-F5344CB8AC3E}">
        <p14:creationId xmlns:p14="http://schemas.microsoft.com/office/powerpoint/2010/main" val="2027132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CCBHC Demonstration Timeline </a:t>
            </a:r>
            <a:endParaRPr lang="en-US" dirty="0"/>
          </a:p>
        </p:txBody>
      </p:sp>
      <p:sp>
        <p:nvSpPr>
          <p:cNvPr id="3" name="Content Placeholder 2"/>
          <p:cNvSpPr>
            <a:spLocks noGrp="1"/>
          </p:cNvSpPr>
          <p:nvPr>
            <p:ph idx="1"/>
          </p:nvPr>
        </p:nvSpPr>
        <p:spPr>
          <a:xfrm>
            <a:off x="914400" y="1554479"/>
            <a:ext cx="10784114" cy="5166995"/>
          </a:xfrm>
        </p:spPr>
        <p:txBody>
          <a:bodyPr>
            <a:noAutofit/>
          </a:bodyPr>
          <a:lstStyle/>
          <a:p>
            <a:r>
              <a:rPr lang="en-US" sz="2400" dirty="0"/>
              <a:t>In 2014, the U.S. Congress enacted the Excellence in Mental Health Act, which established an eight-state demonstration project to test </a:t>
            </a:r>
            <a:r>
              <a:rPr lang="en-US" sz="2400" dirty="0" smtClean="0"/>
              <a:t>CCBHCs</a:t>
            </a:r>
            <a:r>
              <a:rPr lang="en-US" sz="2400" dirty="0"/>
              <a:t> </a:t>
            </a:r>
            <a:r>
              <a:rPr lang="en-US" sz="2400" dirty="0" smtClean="0"/>
              <a:t>(PAMA, Section 223). </a:t>
            </a:r>
            <a:endParaRPr lang="en-US" sz="2400" dirty="0"/>
          </a:p>
          <a:p>
            <a:r>
              <a:rPr lang="en-US" sz="2400" dirty="0" smtClean="0"/>
              <a:t>The 2015 </a:t>
            </a:r>
            <a:r>
              <a:rPr lang="en-US" sz="2400" dirty="0"/>
              <a:t>Minnesota legislature provided funding to support planning and </a:t>
            </a:r>
            <a:r>
              <a:rPr lang="en-US" sz="2400" dirty="0" smtClean="0"/>
              <a:t>Minnesota received a SAMHSA planning grant.</a:t>
            </a:r>
          </a:p>
          <a:p>
            <a:r>
              <a:rPr lang="en-US" sz="2400" dirty="0" smtClean="0"/>
              <a:t>The </a:t>
            </a:r>
            <a:r>
              <a:rPr lang="en-US" sz="2400" dirty="0"/>
              <a:t>2016 </a:t>
            </a:r>
            <a:r>
              <a:rPr lang="en-US" sz="2400" dirty="0" smtClean="0"/>
              <a:t>Minnesota legislature appropriated </a:t>
            </a:r>
            <a:r>
              <a:rPr lang="en-US" sz="2400" dirty="0"/>
              <a:t>state Medicaid match. </a:t>
            </a:r>
          </a:p>
          <a:p>
            <a:r>
              <a:rPr lang="en-US" sz="2400" dirty="0"/>
              <a:t>In December 2016, Minnesota was chosen to be one of eight states to pilot CCBHC.</a:t>
            </a:r>
          </a:p>
          <a:p>
            <a:r>
              <a:rPr lang="en-US" sz="2400" dirty="0"/>
              <a:t>Clinics will begin providing services under the CCBHC model by July 1, 2017. During the demonstration period, states will receive an enhanced federal match on Medicaid for the services provided by CCBHCs. The pilot is scheduled to run until June 30, 2019</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3BF7CD9F-2F9C-6E45-B03B-11A66B447909}" type="slidenum">
              <a:rPr lang="en-US" smtClean="0"/>
              <a:t>4</a:t>
            </a:fld>
            <a:endParaRPr lang="en-US"/>
          </a:p>
        </p:txBody>
      </p:sp>
    </p:spTree>
    <p:extLst>
      <p:ext uri="{BB962C8B-B14F-4D97-AF65-F5344CB8AC3E}">
        <p14:creationId xmlns:p14="http://schemas.microsoft.com/office/powerpoint/2010/main" val="634077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Quarterly reporting to BH clinics</a:t>
            </a:r>
            <a:endParaRPr lang="en-US" dirty="0"/>
          </a:p>
        </p:txBody>
      </p:sp>
      <p:sp>
        <p:nvSpPr>
          <p:cNvPr id="3" name="Content Placeholder 2"/>
          <p:cNvSpPr>
            <a:spLocks noGrp="1"/>
          </p:cNvSpPr>
          <p:nvPr>
            <p:ph idx="1"/>
          </p:nvPr>
        </p:nvSpPr>
        <p:spPr/>
        <p:txBody>
          <a:bodyPr>
            <a:normAutofit/>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40</a:t>
            </a:fld>
            <a:endParaRPr lang="en-US" dirty="0"/>
          </a:p>
        </p:txBody>
      </p:sp>
      <p:pic>
        <p:nvPicPr>
          <p:cNvPr id="8" name="Picture 7" descr="screen shot of a quarterly reporting example"/>
          <p:cNvPicPr>
            <a:picLocks noChangeAspect="1"/>
          </p:cNvPicPr>
          <p:nvPr/>
        </p:nvPicPr>
        <p:blipFill>
          <a:blip r:embed="rId3"/>
          <a:stretch>
            <a:fillRect/>
          </a:stretch>
        </p:blipFill>
        <p:spPr>
          <a:xfrm>
            <a:off x="3351276" y="1656171"/>
            <a:ext cx="5486400" cy="4693920"/>
          </a:xfrm>
          <a:prstGeom prst="rect">
            <a:avLst/>
          </a:prstGeom>
          <a:ln>
            <a:solidFill>
              <a:srgbClr val="000000"/>
            </a:solidFill>
          </a:ln>
        </p:spPr>
      </p:pic>
    </p:spTree>
    <p:extLst>
      <p:ext uri="{BB962C8B-B14F-4D97-AF65-F5344CB8AC3E}">
        <p14:creationId xmlns:p14="http://schemas.microsoft.com/office/powerpoint/2010/main" val="28875843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CCBHC Clinic Lead Measures</a:t>
            </a:r>
            <a:endParaRPr lang="en-US" dirty="0"/>
          </a:p>
        </p:txBody>
      </p:sp>
      <p:sp>
        <p:nvSpPr>
          <p:cNvPr id="4" name="Text Placeholder 3"/>
          <p:cNvSpPr>
            <a:spLocks noGrp="1"/>
          </p:cNvSpPr>
          <p:nvPr>
            <p:ph type="body" sz="quarter" idx="14"/>
          </p:nvPr>
        </p:nvSpPr>
        <p:spPr/>
        <p:txBody>
          <a:bodyPr/>
          <a:lstStyle/>
          <a:p>
            <a:r>
              <a:rPr lang="en-US" dirty="0" smtClean="0"/>
              <a:t>Ma Xiong, Quality of Care Analyst – Mental Health Division </a:t>
            </a:r>
            <a:endParaRPr lang="en-US" dirty="0"/>
          </a:p>
        </p:txBody>
      </p:sp>
      <p:sp>
        <p:nvSpPr>
          <p:cNvPr id="5" name="Slide Number Placeholder 4"/>
          <p:cNvSpPr>
            <a:spLocks noGrp="1"/>
          </p:cNvSpPr>
          <p:nvPr>
            <p:ph type="sldNum" sz="quarter" idx="12"/>
          </p:nvPr>
        </p:nvSpPr>
        <p:spPr/>
        <p:txBody>
          <a:bodyPr/>
          <a:lstStyle/>
          <a:p>
            <a:fld id="{3BF7CD9F-2F9C-6E45-B03B-11A66B447909}" type="slidenum">
              <a:rPr lang="en-US" smtClean="0"/>
              <a:t>41</a:t>
            </a:fld>
            <a:endParaRPr lang="en-US"/>
          </a:p>
        </p:txBody>
      </p:sp>
    </p:spTree>
    <p:extLst>
      <p:ext uri="{BB962C8B-B14F-4D97-AF65-F5344CB8AC3E}">
        <p14:creationId xmlns:p14="http://schemas.microsoft.com/office/powerpoint/2010/main" val="31075527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CCBHC Clinic Lead Measures</a:t>
            </a:r>
            <a:endParaRPr lang="en-US" dirty="0"/>
          </a:p>
        </p:txBody>
      </p:sp>
      <p:sp>
        <p:nvSpPr>
          <p:cNvPr id="3" name="Content Placeholder 2"/>
          <p:cNvSpPr>
            <a:spLocks noGrp="1"/>
          </p:cNvSpPr>
          <p:nvPr>
            <p:ph idx="1"/>
          </p:nvPr>
        </p:nvSpPr>
        <p:spPr>
          <a:xfrm>
            <a:off x="914400" y="1554479"/>
            <a:ext cx="10360152" cy="4984865"/>
          </a:xfrm>
        </p:spPr>
        <p:txBody>
          <a:bodyPr>
            <a:normAutofit fontScale="85000" lnSpcReduction="20000"/>
          </a:bodyPr>
          <a:lstStyle/>
          <a:p>
            <a:r>
              <a:rPr lang="en-US" dirty="0" smtClean="0"/>
              <a:t>CCBHCs will report data for 9 measures required by SAMHSA (known as Clinic lead or BHC-lead measures) </a:t>
            </a:r>
          </a:p>
          <a:p>
            <a:r>
              <a:rPr lang="en-US" dirty="0"/>
              <a:t>The Measurement </a:t>
            </a:r>
            <a:r>
              <a:rPr lang="en-US" dirty="0" smtClean="0"/>
              <a:t>Years are</a:t>
            </a:r>
            <a:r>
              <a:rPr lang="en-US" dirty="0"/>
              <a:t>:</a:t>
            </a:r>
          </a:p>
          <a:p>
            <a:pPr lvl="1"/>
            <a:r>
              <a:rPr lang="en-US" dirty="0" smtClean="0"/>
              <a:t>DY1: </a:t>
            </a:r>
            <a:r>
              <a:rPr lang="en-US" dirty="0"/>
              <a:t>July 1, 2017 – June 30, 2018</a:t>
            </a:r>
          </a:p>
          <a:p>
            <a:pPr lvl="1"/>
            <a:r>
              <a:rPr lang="en-US" dirty="0" smtClean="0"/>
              <a:t>DY2: </a:t>
            </a:r>
            <a:r>
              <a:rPr lang="en-US" dirty="0"/>
              <a:t>July 1, 2018 – June 30, </a:t>
            </a:r>
            <a:r>
              <a:rPr lang="en-US" dirty="0" smtClean="0"/>
              <a:t>2019</a:t>
            </a:r>
          </a:p>
          <a:p>
            <a:r>
              <a:rPr lang="en-US" dirty="0" smtClean="0"/>
              <a:t>Measurement periods may differ according to measure  </a:t>
            </a:r>
            <a:endParaRPr lang="en-US" dirty="0"/>
          </a:p>
          <a:p>
            <a:r>
              <a:rPr lang="en-US" dirty="0"/>
              <a:t>Stratify by Medicaid, Medicare and Medicaid dual </a:t>
            </a:r>
            <a:r>
              <a:rPr lang="en-US" dirty="0" err="1"/>
              <a:t>eligibles</a:t>
            </a:r>
            <a:r>
              <a:rPr lang="en-US" dirty="0"/>
              <a:t>, or </a:t>
            </a:r>
            <a:r>
              <a:rPr lang="en-US" dirty="0" smtClean="0"/>
              <a:t>other</a:t>
            </a:r>
          </a:p>
          <a:p>
            <a:r>
              <a:rPr lang="en-US" dirty="0" smtClean="0"/>
              <a:t>Stratify by age groups if applicable</a:t>
            </a:r>
            <a:endParaRPr lang="en-US" dirty="0"/>
          </a:p>
          <a:p>
            <a:r>
              <a:rPr lang="en-US" dirty="0"/>
              <a:t>Report by provider entity </a:t>
            </a:r>
            <a:r>
              <a:rPr lang="en-US" dirty="0" smtClean="0"/>
              <a:t>(CCBHC)</a:t>
            </a:r>
          </a:p>
          <a:p>
            <a:r>
              <a:rPr lang="en-US" dirty="0" smtClean="0"/>
              <a:t>DHS submits data received from each CCBHC to SAMHSA</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BF7CD9F-2F9C-6E45-B03B-11A66B447909}" type="slidenum">
              <a:rPr lang="en-US" smtClean="0"/>
              <a:t>42</a:t>
            </a:fld>
            <a:endParaRPr lang="en-US"/>
          </a:p>
        </p:txBody>
      </p:sp>
    </p:spTree>
    <p:extLst>
      <p:ext uri="{BB962C8B-B14F-4D97-AF65-F5344CB8AC3E}">
        <p14:creationId xmlns:p14="http://schemas.microsoft.com/office/powerpoint/2010/main" val="29302421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 Lead Measures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00505408"/>
              </p:ext>
            </p:extLst>
          </p:nvPr>
        </p:nvGraphicFramePr>
        <p:xfrm>
          <a:off x="914400" y="1589692"/>
          <a:ext cx="10252365" cy="5029612"/>
        </p:xfrm>
        <a:graphic>
          <a:graphicData uri="http://schemas.openxmlformats.org/drawingml/2006/table">
            <a:tbl>
              <a:tblPr firstRow="1" firstCol="1" bandRow="1">
                <a:tableStyleId>{616DA210-FB5B-4158-B5E0-FEB733F419BA}</a:tableStyleId>
              </a:tblPr>
              <a:tblGrid>
                <a:gridCol w="5403273"/>
                <a:gridCol w="2322507"/>
                <a:gridCol w="1214616"/>
                <a:gridCol w="1311969"/>
              </a:tblGrid>
              <a:tr h="493997">
                <a:tc>
                  <a:txBody>
                    <a:bodyPr/>
                    <a:lstStyle/>
                    <a:p>
                      <a:pPr marL="0" marR="0" algn="ctr">
                        <a:lnSpc>
                          <a:spcPct val="112000"/>
                        </a:lnSpc>
                        <a:spcBef>
                          <a:spcPts val="0"/>
                        </a:spcBef>
                        <a:spcAft>
                          <a:spcPts val="0"/>
                        </a:spcAft>
                      </a:pPr>
                      <a:r>
                        <a:rPr lang="en-US" sz="1400" dirty="0">
                          <a:effectLst/>
                        </a:rPr>
                        <a:t>Measure Name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Measure Steward</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NQF #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dirty="0">
                          <a:effectLst/>
                        </a:rPr>
                        <a:t>CCBHC Quality Bonus Measure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441045">
                <a:tc>
                  <a:txBody>
                    <a:bodyPr/>
                    <a:lstStyle/>
                    <a:p>
                      <a:pPr marL="0" marR="0">
                        <a:lnSpc>
                          <a:spcPct val="112000"/>
                        </a:lnSpc>
                        <a:spcBef>
                          <a:spcPts val="0"/>
                        </a:spcBef>
                        <a:spcAft>
                          <a:spcPts val="0"/>
                        </a:spcAft>
                      </a:pPr>
                      <a:r>
                        <a:rPr lang="en-US" sz="1400">
                          <a:effectLst/>
                        </a:rPr>
                        <a:t>Time to Initial Evaluation (I-EVAL)</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SAMHSA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NA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40292">
                <a:tc>
                  <a:txBody>
                    <a:bodyPr/>
                    <a:lstStyle/>
                    <a:p>
                      <a:pPr marL="0" marR="0">
                        <a:lnSpc>
                          <a:spcPct val="112000"/>
                        </a:lnSpc>
                        <a:spcBef>
                          <a:spcPts val="0"/>
                        </a:spcBef>
                        <a:spcAft>
                          <a:spcPts val="0"/>
                        </a:spcAft>
                      </a:pPr>
                      <a:r>
                        <a:rPr lang="en-US" sz="1400" dirty="0">
                          <a:effectLst/>
                        </a:rPr>
                        <a:t>Preventive Care and Screening: Adult Body Mass Index (BMI) Screening and Follow-Up (BMI-SF)</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CMS</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421</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485167">
                <a:tc>
                  <a:txBody>
                    <a:bodyPr/>
                    <a:lstStyle/>
                    <a:p>
                      <a:pPr marL="0" marR="0">
                        <a:lnSpc>
                          <a:spcPct val="112000"/>
                        </a:lnSpc>
                        <a:spcBef>
                          <a:spcPts val="0"/>
                        </a:spcBef>
                        <a:spcAft>
                          <a:spcPts val="0"/>
                        </a:spcAft>
                      </a:pPr>
                      <a:r>
                        <a:rPr lang="en-US" sz="1400">
                          <a:effectLst/>
                        </a:rPr>
                        <a:t>Weight Assessment and Counseling for Nutrition and Physical Activity for Children/Adolescents (WCC-BH)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NCQA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24</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40292">
                <a:tc>
                  <a:txBody>
                    <a:bodyPr/>
                    <a:lstStyle/>
                    <a:p>
                      <a:pPr marL="0" marR="0">
                        <a:lnSpc>
                          <a:spcPct val="112000"/>
                        </a:lnSpc>
                        <a:spcBef>
                          <a:spcPts val="0"/>
                        </a:spcBef>
                        <a:spcAft>
                          <a:spcPts val="0"/>
                        </a:spcAft>
                      </a:pPr>
                      <a:r>
                        <a:rPr lang="en-US" sz="1400">
                          <a:effectLst/>
                        </a:rPr>
                        <a:t>Preventive Care &amp; Screening: Tobacco Use: Screening &amp; Cessation Intervention (TSC)</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AMA-PCPI</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28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40292">
                <a:tc>
                  <a:txBody>
                    <a:bodyPr/>
                    <a:lstStyle/>
                    <a:p>
                      <a:pPr marL="0" marR="0">
                        <a:lnSpc>
                          <a:spcPct val="112000"/>
                        </a:lnSpc>
                        <a:spcBef>
                          <a:spcPts val="0"/>
                        </a:spcBef>
                        <a:spcAft>
                          <a:spcPts val="0"/>
                        </a:spcAft>
                      </a:pPr>
                      <a:r>
                        <a:rPr lang="en-US" sz="1400" dirty="0">
                          <a:effectLst/>
                        </a:rPr>
                        <a:t>Preventive Care and Screening: Unhealthy Alcohol Use: Screening and Brief Counseling (ASC)</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AMA-PCPI</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2152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40292">
                <a:tc>
                  <a:txBody>
                    <a:bodyPr/>
                    <a:lstStyle/>
                    <a:p>
                      <a:pPr marL="0" marR="0">
                        <a:lnSpc>
                          <a:spcPct val="112000"/>
                        </a:lnSpc>
                        <a:spcBef>
                          <a:spcPts val="0"/>
                        </a:spcBef>
                        <a:spcAft>
                          <a:spcPts val="0"/>
                        </a:spcAft>
                      </a:pPr>
                      <a:r>
                        <a:rPr lang="en-US" sz="1400">
                          <a:effectLst/>
                        </a:rPr>
                        <a:t>Child and Adolescent Major Depressive Disorder (MDD): Suicide Risk Assessment  (SRA-BH-C)</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AMA-PCPI</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1365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dirty="0">
                          <a:effectLst/>
                        </a:rPr>
                        <a:t>Federal Required</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485167">
                <a:tc>
                  <a:txBody>
                    <a:bodyPr/>
                    <a:lstStyle/>
                    <a:p>
                      <a:pPr marL="0" marR="0">
                        <a:lnSpc>
                          <a:spcPct val="112000"/>
                        </a:lnSpc>
                        <a:spcBef>
                          <a:spcPts val="0"/>
                        </a:spcBef>
                        <a:spcAft>
                          <a:spcPts val="0"/>
                        </a:spcAft>
                      </a:pPr>
                      <a:r>
                        <a:rPr lang="en-US" sz="1400">
                          <a:effectLst/>
                        </a:rPr>
                        <a:t>Major Depressive Disorder: Suicide Risk Assessment (SRA-A)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AMA-PCPI</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104</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Federal Required</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485167">
                <a:tc>
                  <a:txBody>
                    <a:bodyPr/>
                    <a:lstStyle/>
                    <a:p>
                      <a:pPr marL="0" marR="0">
                        <a:lnSpc>
                          <a:spcPct val="112000"/>
                        </a:lnSpc>
                        <a:spcBef>
                          <a:spcPts val="0"/>
                        </a:spcBef>
                        <a:spcAft>
                          <a:spcPts val="0"/>
                        </a:spcAft>
                      </a:pPr>
                      <a:r>
                        <a:rPr lang="en-US" sz="1400">
                          <a:effectLst/>
                        </a:rPr>
                        <a:t>Screening for Clinical Depression and Follow-Up Plan (CDF-BH)</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CMS</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418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MN Required</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426311">
                <a:tc>
                  <a:txBody>
                    <a:bodyPr/>
                    <a:lstStyle/>
                    <a:p>
                      <a:pPr marL="0" marR="0">
                        <a:lnSpc>
                          <a:spcPct val="112000"/>
                        </a:lnSpc>
                        <a:spcBef>
                          <a:spcPts val="0"/>
                        </a:spcBef>
                        <a:spcAft>
                          <a:spcPts val="0"/>
                        </a:spcAft>
                      </a:pPr>
                      <a:r>
                        <a:rPr lang="en-US" sz="1400" dirty="0">
                          <a:effectLst/>
                        </a:rPr>
                        <a:t>Depression Remission at Twelve Months (DEP-REM-12)</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Minnesota Community Measurement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a:effectLst/>
                        </a:rPr>
                        <a:t>710</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2000"/>
                        </a:lnSpc>
                        <a:spcBef>
                          <a:spcPts val="0"/>
                        </a:spcBef>
                        <a:spcAft>
                          <a:spcPts val="0"/>
                        </a:spcAft>
                      </a:pPr>
                      <a:r>
                        <a:rPr lang="en-US" sz="14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3BF7CD9F-2F9C-6E45-B03B-11A66B447909}" type="slidenum">
              <a:rPr lang="en-US" smtClean="0"/>
              <a:t>43</a:t>
            </a:fld>
            <a:endParaRPr lang="en-US"/>
          </a:p>
        </p:txBody>
      </p:sp>
    </p:spTree>
    <p:extLst>
      <p:ext uri="{BB962C8B-B14F-4D97-AF65-F5344CB8AC3E}">
        <p14:creationId xmlns:p14="http://schemas.microsoft.com/office/powerpoint/2010/main" val="7153314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SAMHSA Reporting Templates for Clinic-Lead Measures</a:t>
            </a:r>
            <a:endParaRPr lang="en-US" dirty="0"/>
          </a:p>
        </p:txBody>
      </p:sp>
      <p:pic>
        <p:nvPicPr>
          <p:cNvPr id="4" name="Content Placeholder 3" descr="Screen shot iof SAMHSA Reporting Templates for Clinic-Lead Measures"/>
          <p:cNvPicPr>
            <a:picLocks noGrp="1" noChangeAspect="1"/>
          </p:cNvPicPr>
          <p:nvPr>
            <p:ph idx="1"/>
          </p:nvPr>
        </p:nvPicPr>
        <p:blipFill>
          <a:blip r:embed="rId3"/>
          <a:stretch>
            <a:fillRect/>
          </a:stretch>
        </p:blipFill>
        <p:spPr>
          <a:xfrm>
            <a:off x="5318433" y="1490662"/>
            <a:ext cx="5072476" cy="5221859"/>
          </a:xfrm>
          <a:prstGeom prst="rect">
            <a:avLst/>
          </a:prstGeom>
          <a:ln>
            <a:noFill/>
          </a:ln>
          <a:effectLst>
            <a:outerShdw blurRad="292100" dist="139700" dir="2700000" algn="tl" rotWithShape="0">
              <a:srgbClr val="333333">
                <a:alpha val="65000"/>
              </a:srgbClr>
            </a:outerShdw>
          </a:effectLst>
        </p:spPr>
      </p:pic>
      <p:pic>
        <p:nvPicPr>
          <p:cNvPr id="3" name="Picture 2" descr="screen shot of SAMHSA Reporting Templates for Clinic-Lead Measures characteristics "/>
          <p:cNvPicPr>
            <a:picLocks noChangeAspect="1"/>
          </p:cNvPicPr>
          <p:nvPr/>
        </p:nvPicPr>
        <p:blipFill>
          <a:blip r:embed="rId4"/>
          <a:stretch>
            <a:fillRect/>
          </a:stretch>
        </p:blipFill>
        <p:spPr>
          <a:xfrm>
            <a:off x="1319213" y="1490662"/>
            <a:ext cx="2878714" cy="5239989"/>
          </a:xfrm>
          <a:prstGeom prst="rect">
            <a:avLst/>
          </a:prstGeom>
          <a:ln>
            <a:noFill/>
          </a:ln>
          <a:effectLst>
            <a:outerShdw blurRad="292100" dist="139700" dir="2700000" algn="tl" rotWithShape="0">
              <a:srgbClr val="333333">
                <a:alpha val="65000"/>
              </a:srgbClr>
            </a:outerShdw>
          </a:effectLst>
        </p:spPr>
      </p:pic>
      <p:sp>
        <p:nvSpPr>
          <p:cNvPr id="5" name="Slide Number Placeholder 4"/>
          <p:cNvSpPr>
            <a:spLocks noGrp="1"/>
          </p:cNvSpPr>
          <p:nvPr>
            <p:ph type="sldNum" sz="quarter" idx="12"/>
          </p:nvPr>
        </p:nvSpPr>
        <p:spPr/>
        <p:txBody>
          <a:bodyPr/>
          <a:lstStyle/>
          <a:p>
            <a:fld id="{3BF7CD9F-2F9C-6E45-B03B-11A66B447909}" type="slidenum">
              <a:rPr lang="en-US" smtClean="0"/>
              <a:t>44</a:t>
            </a:fld>
            <a:endParaRPr lang="en-US"/>
          </a:p>
        </p:txBody>
      </p:sp>
    </p:spTree>
    <p:extLst>
      <p:ext uri="{BB962C8B-B14F-4D97-AF65-F5344CB8AC3E}">
        <p14:creationId xmlns:p14="http://schemas.microsoft.com/office/powerpoint/2010/main" val="480911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Measures</a:t>
            </a:r>
            <a:endParaRPr lang="en-US" dirty="0"/>
          </a:p>
        </p:txBody>
      </p:sp>
      <p:sp>
        <p:nvSpPr>
          <p:cNvPr id="3" name="Content Placeholder 2"/>
          <p:cNvSpPr>
            <a:spLocks noGrp="1"/>
          </p:cNvSpPr>
          <p:nvPr>
            <p:ph idx="1"/>
          </p:nvPr>
        </p:nvSpPr>
        <p:spPr>
          <a:xfrm>
            <a:off x="914400" y="1554480"/>
            <a:ext cx="10360152" cy="5087620"/>
          </a:xfrm>
        </p:spPr>
        <p:txBody>
          <a:bodyPr>
            <a:normAutofit/>
          </a:bodyPr>
          <a:lstStyle/>
          <a:p>
            <a:r>
              <a:rPr lang="en-US" dirty="0" smtClean="0"/>
              <a:t>Evaluate impact of Minnesota’s participation in CCBHC service delivery model</a:t>
            </a:r>
          </a:p>
          <a:p>
            <a:r>
              <a:rPr lang="en-US" dirty="0" smtClean="0"/>
              <a:t>8 Minnesota impact measures</a:t>
            </a:r>
          </a:p>
          <a:p>
            <a:r>
              <a:rPr lang="en-US" dirty="0" smtClean="0"/>
              <a:t>Clinics will submit consumer level data that will be used to calculate the measures</a:t>
            </a:r>
            <a:endParaRPr lang="en-US" dirty="0"/>
          </a:p>
        </p:txBody>
      </p:sp>
      <p:sp>
        <p:nvSpPr>
          <p:cNvPr id="4" name="Slide Number Placeholder 3"/>
          <p:cNvSpPr>
            <a:spLocks noGrp="1"/>
          </p:cNvSpPr>
          <p:nvPr>
            <p:ph type="sldNum" sz="quarter" idx="12"/>
          </p:nvPr>
        </p:nvSpPr>
        <p:spPr/>
        <p:txBody>
          <a:bodyPr/>
          <a:lstStyle/>
          <a:p>
            <a:fld id="{3BF7CD9F-2F9C-6E45-B03B-11A66B447909}" type="slidenum">
              <a:rPr lang="en-US" smtClean="0"/>
              <a:t>45</a:t>
            </a:fld>
            <a:endParaRPr lang="en-US"/>
          </a:p>
        </p:txBody>
      </p:sp>
    </p:spTree>
    <p:extLst>
      <p:ext uri="{BB962C8B-B14F-4D97-AF65-F5344CB8AC3E}">
        <p14:creationId xmlns:p14="http://schemas.microsoft.com/office/powerpoint/2010/main" val="21306260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Measures</a:t>
            </a:r>
            <a:endParaRPr lang="en-US" dirty="0"/>
          </a:p>
        </p:txBody>
      </p:sp>
      <mc:AlternateContent xmlns:mc="http://schemas.openxmlformats.org/markup-compatibility/2006" xmlns:a14="http://schemas.microsoft.com/office/drawing/2010/main">
        <mc:Choice Requires="a14">
          <p:sp>
            <p:nvSpPr>
              <p:cNvPr id="5" name="Content Placeholder 4"/>
              <p:cNvSpPr>
                <a:spLocks noGrp="1"/>
              </p:cNvSpPr>
              <p:nvPr>
                <p:ph sz="half" idx="1"/>
              </p:nvPr>
            </p:nvSpPr>
            <p:spPr/>
            <p:txBody>
              <a:bodyPr numCol="1">
                <a:noAutofit/>
              </a:bodyPr>
              <a:lstStyle/>
              <a:p>
                <a:pPr marL="0" indent="0">
                  <a:spcBef>
                    <a:spcPts val="0"/>
                  </a:spcBef>
                  <a:spcAft>
                    <a:spcPts val="0"/>
                  </a:spcAft>
                  <a:buNone/>
                </a:pPr>
                <a:r>
                  <a:rPr lang="en-US" sz="1100" b="1" dirty="0"/>
                  <a:t>Measure 1 (Scope of Service):  Track proportion of encounters and persons served by peer services in </a:t>
                </a:r>
                <a:r>
                  <a:rPr lang="en-US" sz="1100" b="1" dirty="0" err="1" smtClean="0"/>
                  <a:t>CCBHCs</a:t>
                </a:r>
                <a:endParaRPr lang="en-US" sz="1100" dirty="0"/>
              </a:p>
              <a:p>
                <a:pPr marL="0" indent="0">
                  <a:spcBef>
                    <a:spcPts val="0"/>
                  </a:spcBef>
                  <a:spcAft>
                    <a:spcPts val="0"/>
                  </a:spcAft>
                  <a:buNone/>
                </a:pPr>
                <a14:m>
                  <m:oMath xmlns:m="http://schemas.openxmlformats.org/officeDocument/2006/math">
                    <m:f>
                      <m:fPr>
                        <m:ctrlPr>
                          <a:rPr lang="en-US" sz="1100" i="1">
                            <a:latin typeface="Cambria Math" panose="02040503050406030204" pitchFamily="18" charset="0"/>
                          </a:rPr>
                        </m:ctrlPr>
                      </m:fPr>
                      <m:num>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𝑃𝑒𝑟𝑠𝑜𝑛𝑠</m:t>
                        </m:r>
                        <m:r>
                          <a:rPr lang="en-US" sz="1100">
                            <a:latin typeface="Cambria Math" panose="02040503050406030204" pitchFamily="18" charset="0"/>
                          </a:rPr>
                          <m:t> </m:t>
                        </m:r>
                        <m:r>
                          <a:rPr lang="en-US" sz="1100" i="1">
                            <a:latin typeface="Cambria Math" panose="02040503050406030204" pitchFamily="18" charset="0"/>
                          </a:rPr>
                          <m:t>𝑆𝑒𝑟𝑣𝑒𝑑</m:t>
                        </m:r>
                        <m:r>
                          <a:rPr lang="en-US" sz="1100">
                            <a:latin typeface="Cambria Math" panose="02040503050406030204" pitchFamily="18" charset="0"/>
                          </a:rPr>
                          <m:t> </m:t>
                        </m:r>
                        <m:r>
                          <a:rPr lang="en-US" sz="1100" i="1">
                            <a:latin typeface="Cambria Math" panose="02040503050406030204" pitchFamily="18" charset="0"/>
                          </a:rPr>
                          <m:t>𝑏𝑦</m:t>
                        </m:r>
                        <m:r>
                          <a:rPr lang="en-US" sz="1100">
                            <a:latin typeface="Cambria Math" panose="02040503050406030204" pitchFamily="18" charset="0"/>
                          </a:rPr>
                          <m:t> </m:t>
                        </m:r>
                        <m:r>
                          <a:rPr lang="en-US" sz="1100" i="1">
                            <a:latin typeface="Cambria Math" panose="02040503050406030204" pitchFamily="18" charset="0"/>
                          </a:rPr>
                          <m:t>𝑃𝑒𝑒𝑟𝑠</m:t>
                        </m:r>
                        <m:r>
                          <a:rPr lang="en-US" sz="1100">
                            <a:latin typeface="Cambria Math" panose="02040503050406030204" pitchFamily="18" charset="0"/>
                          </a:rPr>
                          <m:t> </m:t>
                        </m:r>
                        <m:r>
                          <a:rPr lang="en-US" sz="1100" i="1">
                            <a:latin typeface="Cambria Math" panose="02040503050406030204" pitchFamily="18" charset="0"/>
                          </a:rPr>
                          <m:t>𝑖𝑛</m:t>
                        </m:r>
                        <m:r>
                          <a:rPr lang="en-US" sz="1100">
                            <a:latin typeface="Cambria Math" panose="02040503050406030204" pitchFamily="18" charset="0"/>
                          </a:rPr>
                          <m:t> </m:t>
                        </m:r>
                        <m:r>
                          <a:rPr lang="en-US" sz="1100" i="1">
                            <a:latin typeface="Cambria Math" panose="02040503050406030204" pitchFamily="18" charset="0"/>
                          </a:rPr>
                          <m:t>𝐶𝐶𝐵𝐻𝐶𝑠</m:t>
                        </m:r>
                      </m:num>
                      <m:den>
                        <m:r>
                          <a:rPr lang="en-US" sz="1100" i="1">
                            <a:latin typeface="Cambria Math" panose="02040503050406030204" pitchFamily="18" charset="0"/>
                          </a:rPr>
                          <m:t>𝑇𝑜𝑡𝑎𝑙</m:t>
                        </m:r>
                        <m:r>
                          <a:rPr lang="en-US" sz="1100">
                            <a:latin typeface="Cambria Math" panose="02040503050406030204" pitchFamily="18" charset="0"/>
                          </a:rPr>
                          <m:t> </m:t>
                        </m:r>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𝑃𝑒𝑟𝑠𝑜𝑛𝑠</m:t>
                        </m:r>
                        <m:r>
                          <a:rPr lang="en-US" sz="1100">
                            <a:latin typeface="Cambria Math" panose="02040503050406030204" pitchFamily="18" charset="0"/>
                          </a:rPr>
                          <m:t> </m:t>
                        </m:r>
                        <m:r>
                          <a:rPr lang="en-US" sz="1100" i="1">
                            <a:latin typeface="Cambria Math" panose="02040503050406030204" pitchFamily="18" charset="0"/>
                          </a:rPr>
                          <m:t>𝑆𝑒𝑟𝑣𝑒𝑑</m:t>
                        </m:r>
                        <m:r>
                          <a:rPr lang="en-US" sz="1100">
                            <a:latin typeface="Cambria Math" panose="02040503050406030204" pitchFamily="18" charset="0"/>
                          </a:rPr>
                          <m:t> </m:t>
                        </m:r>
                        <m:r>
                          <a:rPr lang="en-US" sz="1100" i="1">
                            <a:latin typeface="Cambria Math" panose="02040503050406030204" pitchFamily="18" charset="0"/>
                          </a:rPr>
                          <m:t>𝑖𝑛</m:t>
                        </m:r>
                        <m:r>
                          <a:rPr lang="en-US" sz="1100">
                            <a:latin typeface="Cambria Math" panose="02040503050406030204" pitchFamily="18" charset="0"/>
                          </a:rPr>
                          <m:t> </m:t>
                        </m:r>
                        <m:r>
                          <a:rPr lang="en-US" sz="1100" i="1">
                            <a:latin typeface="Cambria Math" panose="02040503050406030204" pitchFamily="18" charset="0"/>
                          </a:rPr>
                          <m:t>𝐶𝐶𝐵𝐻𝐶𝑠</m:t>
                        </m:r>
                      </m:den>
                    </m:f>
                  </m:oMath>
                </a14:m>
                <a:r>
                  <a:rPr lang="en-US" sz="1100" dirty="0"/>
                  <a:t> </a:t>
                </a:r>
              </a:p>
              <a:p>
                <a:pPr marL="0" indent="0">
                  <a:spcBef>
                    <a:spcPts val="0"/>
                  </a:spcBef>
                  <a:spcAft>
                    <a:spcPts val="0"/>
                  </a:spcAft>
                  <a:buNone/>
                </a:pPr>
                <a:r>
                  <a:rPr lang="en-US" sz="1100" dirty="0"/>
                  <a:t>(Data source:  </a:t>
                </a:r>
                <a:r>
                  <a:rPr lang="en-US" sz="1100" dirty="0" err="1"/>
                  <a:t>CCBHC</a:t>
                </a:r>
                <a:r>
                  <a:rPr lang="en-US" sz="1100" dirty="0"/>
                  <a:t> </a:t>
                </a:r>
                <a:r>
                  <a:rPr lang="en-US" sz="1100" dirty="0" err="1"/>
                  <a:t>EHRs</a:t>
                </a:r>
                <a:r>
                  <a:rPr lang="en-US" sz="1100" dirty="0"/>
                  <a:t>)</a:t>
                </a:r>
              </a:p>
              <a:p>
                <a:pPr marL="0" indent="0">
                  <a:spcBef>
                    <a:spcPts val="0"/>
                  </a:spcBef>
                  <a:spcAft>
                    <a:spcPts val="0"/>
                  </a:spcAft>
                  <a:buNone/>
                </a:pPr>
                <a14:m>
                  <m:oMath xmlns:m="http://schemas.openxmlformats.org/officeDocument/2006/math">
                    <m:f>
                      <m:fPr>
                        <m:ctrlPr>
                          <a:rPr lang="en-US" sz="1100" i="1">
                            <a:latin typeface="Cambria Math" panose="02040503050406030204" pitchFamily="18" charset="0"/>
                          </a:rPr>
                        </m:ctrlPr>
                      </m:fPr>
                      <m:num>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𝑈𝑛𝑑𝑢𝑝𝑙𝑖𝑐𝑎𝑡𝑒𝑑</m:t>
                        </m:r>
                        <m:r>
                          <a:rPr lang="en-US" sz="1100">
                            <a:latin typeface="Cambria Math" panose="02040503050406030204" pitchFamily="18" charset="0"/>
                          </a:rPr>
                          <m:t> </m:t>
                        </m:r>
                        <m:r>
                          <a:rPr lang="en-US" sz="1100" i="1">
                            <a:latin typeface="Cambria Math" panose="02040503050406030204" pitchFamily="18" charset="0"/>
                          </a:rPr>
                          <m:t>𝑆𝑒𝑟𝑣𝑖𝑐𝑒</m:t>
                        </m:r>
                        <m:r>
                          <a:rPr lang="en-US" sz="1100">
                            <a:latin typeface="Cambria Math" panose="02040503050406030204" pitchFamily="18" charset="0"/>
                          </a:rPr>
                          <m:t> </m:t>
                        </m:r>
                        <m:r>
                          <a:rPr lang="en-US" sz="1100" i="1">
                            <a:latin typeface="Cambria Math" panose="02040503050406030204" pitchFamily="18" charset="0"/>
                          </a:rPr>
                          <m:t>𝑉𝑖𝑠𝑖𝑡𝑠</m:t>
                        </m:r>
                        <m:r>
                          <a:rPr lang="en-US" sz="1100">
                            <a:latin typeface="Cambria Math" panose="02040503050406030204" pitchFamily="18" charset="0"/>
                          </a:rPr>
                          <m:t> </m:t>
                        </m:r>
                        <m:r>
                          <a:rPr lang="en-US" sz="1100" i="1">
                            <a:latin typeface="Cambria Math" panose="02040503050406030204" pitchFamily="18" charset="0"/>
                          </a:rPr>
                          <m:t>𝑏𝑦</m:t>
                        </m:r>
                        <m:r>
                          <a:rPr lang="en-US" sz="1100">
                            <a:latin typeface="Cambria Math" panose="02040503050406030204" pitchFamily="18" charset="0"/>
                          </a:rPr>
                          <m:t> </m:t>
                        </m:r>
                        <m:r>
                          <a:rPr lang="en-US" sz="1100" i="1">
                            <a:latin typeface="Cambria Math" panose="02040503050406030204" pitchFamily="18" charset="0"/>
                          </a:rPr>
                          <m:t>𝑃𝑒𝑒𝑟𝑠</m:t>
                        </m:r>
                        <m:r>
                          <a:rPr lang="en-US" sz="1100">
                            <a:latin typeface="Cambria Math" panose="02040503050406030204" pitchFamily="18" charset="0"/>
                          </a:rPr>
                          <m:t> </m:t>
                        </m:r>
                        <m:r>
                          <a:rPr lang="en-US" sz="1100" i="1">
                            <a:latin typeface="Cambria Math" panose="02040503050406030204" pitchFamily="18" charset="0"/>
                          </a:rPr>
                          <m:t>𝑖𝑛</m:t>
                        </m:r>
                        <m:r>
                          <a:rPr lang="en-US" sz="1100">
                            <a:latin typeface="Cambria Math" panose="02040503050406030204" pitchFamily="18" charset="0"/>
                          </a:rPr>
                          <m:t> </m:t>
                        </m:r>
                        <m:r>
                          <a:rPr lang="en-US" sz="1100" i="1">
                            <a:latin typeface="Cambria Math" panose="02040503050406030204" pitchFamily="18" charset="0"/>
                          </a:rPr>
                          <m:t>𝐶𝐶𝐵𝐻𝐶𝑠</m:t>
                        </m:r>
                      </m:num>
                      <m:den>
                        <m:r>
                          <a:rPr lang="en-US" sz="1100" i="1">
                            <a:latin typeface="Cambria Math" panose="02040503050406030204" pitchFamily="18" charset="0"/>
                          </a:rPr>
                          <m:t>𝑇𝑜𝑡𝑎𝑙</m:t>
                        </m:r>
                        <m:r>
                          <a:rPr lang="en-US" sz="1100">
                            <a:latin typeface="Cambria Math" panose="02040503050406030204" pitchFamily="18" charset="0"/>
                          </a:rPr>
                          <m:t> </m:t>
                        </m:r>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𝑆𝑒𝑟𝑣𝑖𝑐𝑒</m:t>
                        </m:r>
                        <m:r>
                          <a:rPr lang="en-US" sz="1100">
                            <a:latin typeface="Cambria Math" panose="02040503050406030204" pitchFamily="18" charset="0"/>
                          </a:rPr>
                          <m:t> </m:t>
                        </m:r>
                        <m:r>
                          <a:rPr lang="en-US" sz="1100" i="1">
                            <a:latin typeface="Cambria Math" panose="02040503050406030204" pitchFamily="18" charset="0"/>
                          </a:rPr>
                          <m:t>𝑉𝑖𝑠𝑖𝑡𝑠</m:t>
                        </m:r>
                        <m:r>
                          <a:rPr lang="en-US" sz="1100">
                            <a:latin typeface="Cambria Math" panose="02040503050406030204" pitchFamily="18" charset="0"/>
                          </a:rPr>
                          <m:t> </m:t>
                        </m:r>
                        <m:r>
                          <a:rPr lang="en-US" sz="1100" i="1">
                            <a:latin typeface="Cambria Math" panose="02040503050406030204" pitchFamily="18" charset="0"/>
                          </a:rPr>
                          <m:t>𝑏𝑦</m:t>
                        </m:r>
                        <m:r>
                          <a:rPr lang="en-US" sz="1100">
                            <a:latin typeface="Cambria Math" panose="02040503050406030204" pitchFamily="18" charset="0"/>
                          </a:rPr>
                          <m:t> </m:t>
                        </m:r>
                        <m:r>
                          <a:rPr lang="en-US" sz="1100" i="1">
                            <a:latin typeface="Cambria Math" panose="02040503050406030204" pitchFamily="18" charset="0"/>
                          </a:rPr>
                          <m:t>𝑎𝑙𝑙</m:t>
                        </m:r>
                        <m:r>
                          <a:rPr lang="en-US" sz="1100">
                            <a:latin typeface="Cambria Math" panose="02040503050406030204" pitchFamily="18" charset="0"/>
                          </a:rPr>
                          <m:t> </m:t>
                        </m:r>
                        <m:r>
                          <a:rPr lang="en-US" sz="1100" i="1">
                            <a:latin typeface="Cambria Math" panose="02040503050406030204" pitchFamily="18" charset="0"/>
                          </a:rPr>
                          <m:t>𝑃𝑟𝑜𝑣𝑖𝑑𝑒𝑟𝑠</m:t>
                        </m:r>
                        <m:r>
                          <a:rPr lang="en-US" sz="1100">
                            <a:latin typeface="Cambria Math" panose="02040503050406030204" pitchFamily="18" charset="0"/>
                          </a:rPr>
                          <m:t> </m:t>
                        </m:r>
                        <m:r>
                          <a:rPr lang="en-US" sz="1100" i="1">
                            <a:latin typeface="Cambria Math" panose="02040503050406030204" pitchFamily="18" charset="0"/>
                          </a:rPr>
                          <m:t>𝑖𝑛</m:t>
                        </m:r>
                        <m:r>
                          <a:rPr lang="en-US" sz="1100">
                            <a:latin typeface="Cambria Math" panose="02040503050406030204" pitchFamily="18" charset="0"/>
                          </a:rPr>
                          <m:t> </m:t>
                        </m:r>
                        <m:r>
                          <a:rPr lang="en-US" sz="1100" i="1">
                            <a:latin typeface="Cambria Math" panose="02040503050406030204" pitchFamily="18" charset="0"/>
                          </a:rPr>
                          <m:t>𝐶𝐶𝐵𝐻𝐶𝑠</m:t>
                        </m:r>
                      </m:den>
                    </m:f>
                  </m:oMath>
                </a14:m>
                <a:r>
                  <a:rPr lang="en-US" sz="1100" dirty="0"/>
                  <a:t> </a:t>
                </a:r>
              </a:p>
              <a:p>
                <a:pPr marL="0" indent="0">
                  <a:spcBef>
                    <a:spcPts val="0"/>
                  </a:spcBef>
                  <a:spcAft>
                    <a:spcPts val="1200"/>
                  </a:spcAft>
                  <a:buNone/>
                </a:pPr>
                <a:r>
                  <a:rPr lang="en-US" sz="1100" dirty="0"/>
                  <a:t>(Data source:  Medicaid Claims</a:t>
                </a:r>
                <a:r>
                  <a:rPr lang="en-US" sz="1100" dirty="0" smtClean="0"/>
                  <a:t>)</a:t>
                </a:r>
                <a:endParaRPr lang="en-US" sz="1100" dirty="0"/>
              </a:p>
              <a:p>
                <a:pPr marL="0" indent="0">
                  <a:spcBef>
                    <a:spcPts val="0"/>
                  </a:spcBef>
                  <a:spcAft>
                    <a:spcPts val="0"/>
                  </a:spcAft>
                  <a:buNone/>
                </a:pPr>
                <a:r>
                  <a:rPr lang="en-US" sz="1100" b="1" dirty="0"/>
                  <a:t>Measure 2 (Participation):  Compare percentage of Persons of Color and Latinos/Hispanics receiving </a:t>
                </a:r>
                <a:r>
                  <a:rPr lang="en-US" sz="1100" b="1" dirty="0" err="1"/>
                  <a:t>CCBHC</a:t>
                </a:r>
                <a:r>
                  <a:rPr lang="en-US" sz="1100" b="1" dirty="0"/>
                  <a:t> services to their percentage of Medicaid population in the </a:t>
                </a:r>
                <a:r>
                  <a:rPr lang="en-US" sz="1100" b="1" dirty="0" err="1"/>
                  <a:t>CCBHC</a:t>
                </a:r>
                <a:r>
                  <a:rPr lang="en-US" sz="1100" b="1" dirty="0"/>
                  <a:t> service areas.</a:t>
                </a:r>
                <a:endParaRPr lang="en-US" sz="1100" dirty="0"/>
              </a:p>
              <a:p>
                <a:pPr marL="0" indent="0">
                  <a:spcBef>
                    <a:spcPts val="0"/>
                  </a:spcBef>
                  <a:spcAft>
                    <a:spcPts val="0"/>
                  </a:spcAft>
                  <a:buNone/>
                </a:pPr>
                <a14:m>
                  <m:oMath xmlns:m="http://schemas.openxmlformats.org/officeDocument/2006/math">
                    <m:f>
                      <m:fPr>
                        <m:type m:val="skw"/>
                        <m:ctrlPr>
                          <a:rPr lang="en-US" sz="1100" i="1">
                            <a:latin typeface="Cambria Math" panose="02040503050406030204" pitchFamily="18" charset="0"/>
                          </a:rPr>
                        </m:ctrlPr>
                      </m:fPr>
                      <m:num>
                        <m:f>
                          <m:fPr>
                            <m:ctrlPr>
                              <a:rPr lang="en-US" sz="1100" i="1">
                                <a:latin typeface="Cambria Math" panose="02040503050406030204" pitchFamily="18" charset="0"/>
                              </a:rPr>
                            </m:ctrlPr>
                          </m:fPr>
                          <m:num>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𝑃𝑒𝑟𝑠𝑜𝑛𝑠</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𝐶𝑜𝑙𝑜𝑟</m:t>
                            </m:r>
                            <m:r>
                              <a:rPr lang="en-US" sz="1100">
                                <a:latin typeface="Cambria Math" panose="02040503050406030204" pitchFamily="18" charset="0"/>
                              </a:rPr>
                              <m:t> </m:t>
                            </m:r>
                            <m:r>
                              <m:rPr>
                                <m:sty m:val="p"/>
                              </m:rPr>
                              <a:rPr lang="en-US" sz="1100">
                                <a:latin typeface="Cambria Math" panose="02040503050406030204" pitchFamily="18" charset="0"/>
                              </a:rPr>
                              <m:t>and</m:t>
                            </m:r>
                            <m:r>
                              <a:rPr lang="en-US" sz="1100">
                                <a:latin typeface="Cambria Math" panose="02040503050406030204" pitchFamily="18" charset="0"/>
                              </a:rPr>
                              <m:t> </m:t>
                            </m:r>
                            <m:r>
                              <m:rPr>
                                <m:sty m:val="p"/>
                              </m:rPr>
                              <a:rPr lang="en-US" sz="1100">
                                <a:latin typeface="Cambria Math" panose="02040503050406030204" pitchFamily="18" charset="0"/>
                              </a:rPr>
                              <m:t>Latinos</m:t>
                            </m:r>
                            <m:r>
                              <a:rPr lang="en-US" sz="1100">
                                <a:latin typeface="Cambria Math" panose="02040503050406030204" pitchFamily="18" charset="0"/>
                              </a:rPr>
                              <m:t> </m:t>
                            </m:r>
                            <m:r>
                              <a:rPr lang="en-US" sz="1100" i="1">
                                <a:latin typeface="Cambria Math" panose="02040503050406030204" pitchFamily="18" charset="0"/>
                              </a:rPr>
                              <m:t>𝑅𝑒𝑐𝑒𝑖𝑣𝑖𝑛𝑔</m:t>
                            </m:r>
                            <m:r>
                              <a:rPr lang="en-US" sz="1100">
                                <a:latin typeface="Cambria Math" panose="02040503050406030204" pitchFamily="18" charset="0"/>
                              </a:rPr>
                              <m:t> </m:t>
                            </m:r>
                            <m:r>
                              <a:rPr lang="en-US" sz="1100" i="1">
                                <a:latin typeface="Cambria Math" panose="02040503050406030204" pitchFamily="18" charset="0"/>
                              </a:rPr>
                              <m:t>𝐶𝐶𝐵𝐻𝐶</m:t>
                            </m:r>
                            <m:r>
                              <a:rPr lang="en-US" sz="1100">
                                <a:latin typeface="Cambria Math" panose="02040503050406030204" pitchFamily="18" charset="0"/>
                              </a:rPr>
                              <m:t> </m:t>
                            </m:r>
                            <m:r>
                              <a:rPr lang="en-US" sz="1100" i="1">
                                <a:latin typeface="Cambria Math" panose="02040503050406030204" pitchFamily="18" charset="0"/>
                              </a:rPr>
                              <m:t>𝑆𝑒𝑟𝑣𝑖𝑐𝑒𝑠</m:t>
                            </m:r>
                          </m:num>
                          <m:den>
                            <m:r>
                              <a:rPr lang="en-US" sz="1100" i="1">
                                <a:latin typeface="Cambria Math" panose="02040503050406030204" pitchFamily="18" charset="0"/>
                              </a:rPr>
                              <m:t>𝑇𝑜𝑡𝑎𝑙</m:t>
                            </m:r>
                            <m:r>
                              <a:rPr lang="en-US" sz="1100">
                                <a:latin typeface="Cambria Math" panose="02040503050406030204" pitchFamily="18" charset="0"/>
                              </a:rPr>
                              <m:t> </m:t>
                            </m:r>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𝑃𝑒𝑟𝑠𝑜𝑛𝑠</m:t>
                            </m:r>
                            <m:r>
                              <a:rPr lang="en-US" sz="1100">
                                <a:latin typeface="Cambria Math" panose="02040503050406030204" pitchFamily="18" charset="0"/>
                              </a:rPr>
                              <m:t> </m:t>
                            </m:r>
                            <m:r>
                              <a:rPr lang="en-US" sz="1100" i="1">
                                <a:latin typeface="Cambria Math" panose="02040503050406030204" pitchFamily="18" charset="0"/>
                              </a:rPr>
                              <m:t>𝑅𝑒𝑐𝑒𝑖𝑣𝑖𝑛𝑔</m:t>
                            </m:r>
                            <m:r>
                              <a:rPr lang="en-US" sz="1100">
                                <a:latin typeface="Cambria Math" panose="02040503050406030204" pitchFamily="18" charset="0"/>
                              </a:rPr>
                              <m:t> </m:t>
                            </m:r>
                            <m:r>
                              <a:rPr lang="en-US" sz="1100" i="1">
                                <a:latin typeface="Cambria Math" panose="02040503050406030204" pitchFamily="18" charset="0"/>
                              </a:rPr>
                              <m:t>𝐶𝐶𝐵𝐻𝐶</m:t>
                            </m:r>
                            <m:r>
                              <a:rPr lang="en-US" sz="1100">
                                <a:latin typeface="Cambria Math" panose="02040503050406030204" pitchFamily="18" charset="0"/>
                              </a:rPr>
                              <m:t> </m:t>
                            </m:r>
                            <m:r>
                              <a:rPr lang="en-US" sz="1100" i="1">
                                <a:latin typeface="Cambria Math" panose="02040503050406030204" pitchFamily="18" charset="0"/>
                              </a:rPr>
                              <m:t>𝑆𝑒𝑟𝑣𝑖𝑐𝑒𝑠</m:t>
                            </m:r>
                          </m:den>
                        </m:f>
                      </m:num>
                      <m:den>
                        <m:f>
                          <m:fPr>
                            <m:ctrlPr>
                              <a:rPr lang="en-US" sz="1100" i="1">
                                <a:latin typeface="Cambria Math" panose="02040503050406030204" pitchFamily="18" charset="0"/>
                              </a:rPr>
                            </m:ctrlPr>
                          </m:fPr>
                          <m:num>
                            <m:r>
                              <a:rPr lang="en-US" sz="1100" i="1">
                                <a:latin typeface="Cambria Math" panose="02040503050406030204" pitchFamily="18" charset="0"/>
                              </a:rPr>
                              <m:t>#</m:t>
                            </m:r>
                            <m:r>
                              <a:rPr lang="en-US" sz="1100" i="1">
                                <a:latin typeface="Cambria Math" panose="02040503050406030204" pitchFamily="18" charset="0"/>
                              </a:rPr>
                              <m:t>𝑀𝐴</m:t>
                            </m:r>
                            <m:r>
                              <a:rPr lang="en-US" sz="1100">
                                <a:latin typeface="Cambria Math" panose="02040503050406030204" pitchFamily="18" charset="0"/>
                              </a:rPr>
                              <m:t> </m:t>
                            </m:r>
                            <m:r>
                              <a:rPr lang="en-US" sz="1100" i="1">
                                <a:latin typeface="Cambria Math" panose="02040503050406030204" pitchFamily="18" charset="0"/>
                              </a:rPr>
                              <m:t>𝑃𝑒𝑟𝑠𝑜𝑛𝑠</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𝐶𝑜𝑙𝑜𝑟</m:t>
                            </m:r>
                            <m:r>
                              <a:rPr lang="en-US" sz="1100">
                                <a:latin typeface="Cambria Math" panose="02040503050406030204" pitchFamily="18" charset="0"/>
                              </a:rPr>
                              <m:t> </m:t>
                            </m:r>
                            <m:r>
                              <m:rPr>
                                <m:sty m:val="p"/>
                              </m:rPr>
                              <a:rPr lang="en-US" sz="1100">
                                <a:latin typeface="Cambria Math" panose="02040503050406030204" pitchFamily="18" charset="0"/>
                              </a:rPr>
                              <m:t>and</m:t>
                            </m:r>
                            <m:r>
                              <a:rPr lang="en-US" sz="1100">
                                <a:latin typeface="Cambria Math" panose="02040503050406030204" pitchFamily="18" charset="0"/>
                              </a:rPr>
                              <m:t> </m:t>
                            </m:r>
                            <m:r>
                              <m:rPr>
                                <m:sty m:val="p"/>
                              </m:rPr>
                              <a:rPr lang="en-US" sz="1100">
                                <a:latin typeface="Cambria Math" panose="02040503050406030204" pitchFamily="18" charset="0"/>
                              </a:rPr>
                              <m:t>Latinos</m:t>
                            </m:r>
                            <m:r>
                              <a:rPr lang="en-US" sz="1100">
                                <a:latin typeface="Cambria Math" panose="02040503050406030204" pitchFamily="18" charset="0"/>
                              </a:rPr>
                              <m:t> </m:t>
                            </m:r>
                            <m:r>
                              <a:rPr lang="en-US" sz="1100" i="1">
                                <a:latin typeface="Cambria Math" panose="02040503050406030204" pitchFamily="18" charset="0"/>
                              </a:rPr>
                              <m:t>𝑖𝑛</m:t>
                            </m:r>
                            <m:r>
                              <a:rPr lang="en-US" sz="1100">
                                <a:latin typeface="Cambria Math" panose="02040503050406030204" pitchFamily="18" charset="0"/>
                              </a:rPr>
                              <m:t> </m:t>
                            </m:r>
                            <m:r>
                              <a:rPr lang="en-US" sz="1100" i="1">
                                <a:latin typeface="Cambria Math" panose="02040503050406030204" pitchFamily="18" charset="0"/>
                              </a:rPr>
                              <m:t>𝐶𝐶𝐵𝐻𝐶</m:t>
                            </m:r>
                            <m:r>
                              <a:rPr lang="en-US" sz="1100">
                                <a:latin typeface="Cambria Math" panose="02040503050406030204" pitchFamily="18" charset="0"/>
                              </a:rPr>
                              <m:t> </m:t>
                            </m:r>
                            <m:r>
                              <a:rPr lang="en-US" sz="1100" i="1">
                                <a:latin typeface="Cambria Math" panose="02040503050406030204" pitchFamily="18" charset="0"/>
                              </a:rPr>
                              <m:t>𝑆𝑒𝑟𝑣𝑖𝑐𝑒</m:t>
                            </m:r>
                            <m:r>
                              <a:rPr lang="en-US" sz="1100">
                                <a:latin typeface="Cambria Math" panose="02040503050406030204" pitchFamily="18" charset="0"/>
                              </a:rPr>
                              <m:t> </m:t>
                            </m:r>
                            <m:r>
                              <a:rPr lang="en-US" sz="1100" i="1">
                                <a:latin typeface="Cambria Math" panose="02040503050406030204" pitchFamily="18" charset="0"/>
                              </a:rPr>
                              <m:t>𝐴𝑟𝑒𝑎</m:t>
                            </m:r>
                          </m:num>
                          <m:den>
                            <m:r>
                              <a:rPr lang="en-US" sz="1100" i="1">
                                <a:latin typeface="Cambria Math" panose="02040503050406030204" pitchFamily="18" charset="0"/>
                              </a:rPr>
                              <m:t>𝑇𝑜𝑡𝑎𝑙</m:t>
                            </m:r>
                            <m:r>
                              <a:rPr lang="en-US" sz="1100">
                                <a:latin typeface="Cambria Math" panose="02040503050406030204" pitchFamily="18" charset="0"/>
                              </a:rPr>
                              <m:t> </m:t>
                            </m:r>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𝑀𝐴</m:t>
                            </m:r>
                            <m:r>
                              <a:rPr lang="en-US" sz="1100">
                                <a:latin typeface="Cambria Math" panose="02040503050406030204" pitchFamily="18" charset="0"/>
                              </a:rPr>
                              <m:t> </m:t>
                            </m:r>
                            <m:r>
                              <a:rPr lang="en-US" sz="1100" i="1">
                                <a:latin typeface="Cambria Math" panose="02040503050406030204" pitchFamily="18" charset="0"/>
                              </a:rPr>
                              <m:t>𝑅𝑒𝑐𝑖𝑝𝑖𝑒𝑛𝑡𝑠</m:t>
                            </m:r>
                            <m:r>
                              <a:rPr lang="en-US" sz="1100">
                                <a:latin typeface="Cambria Math" panose="02040503050406030204" pitchFamily="18" charset="0"/>
                              </a:rPr>
                              <m:t> </m:t>
                            </m:r>
                            <m:r>
                              <a:rPr lang="en-US" sz="1100" i="1">
                                <a:latin typeface="Cambria Math" panose="02040503050406030204" pitchFamily="18" charset="0"/>
                              </a:rPr>
                              <m:t>𝑖𝑛</m:t>
                            </m:r>
                            <m:r>
                              <a:rPr lang="en-US" sz="1100">
                                <a:latin typeface="Cambria Math" panose="02040503050406030204" pitchFamily="18" charset="0"/>
                              </a:rPr>
                              <m:t> </m:t>
                            </m:r>
                            <m:r>
                              <a:rPr lang="en-US" sz="1100" i="1">
                                <a:latin typeface="Cambria Math" panose="02040503050406030204" pitchFamily="18" charset="0"/>
                              </a:rPr>
                              <m:t>𝐶𝐶𝐵𝐻𝐶</m:t>
                            </m:r>
                            <m:r>
                              <a:rPr lang="en-US" sz="1100">
                                <a:latin typeface="Cambria Math" panose="02040503050406030204" pitchFamily="18" charset="0"/>
                              </a:rPr>
                              <m:t> </m:t>
                            </m:r>
                            <m:r>
                              <a:rPr lang="en-US" sz="1100" i="1">
                                <a:latin typeface="Cambria Math" panose="02040503050406030204" pitchFamily="18" charset="0"/>
                              </a:rPr>
                              <m:t>𝑆𝑒𝑟𝑣𝑖𝑐𝑒</m:t>
                            </m:r>
                            <m:r>
                              <a:rPr lang="en-US" sz="1100">
                                <a:latin typeface="Cambria Math" panose="02040503050406030204" pitchFamily="18" charset="0"/>
                              </a:rPr>
                              <m:t> </m:t>
                            </m:r>
                            <m:r>
                              <a:rPr lang="en-US" sz="1100" i="1">
                                <a:latin typeface="Cambria Math" panose="02040503050406030204" pitchFamily="18" charset="0"/>
                              </a:rPr>
                              <m:t>𝐴𝑟𝑒𝑎</m:t>
                            </m:r>
                          </m:den>
                        </m:f>
                      </m:den>
                    </m:f>
                  </m:oMath>
                </a14:m>
                <a:r>
                  <a:rPr lang="en-US" sz="1100" dirty="0"/>
                  <a:t> </a:t>
                </a:r>
              </a:p>
              <a:p>
                <a:pPr marL="0" indent="0">
                  <a:spcBef>
                    <a:spcPts val="0"/>
                  </a:spcBef>
                  <a:spcAft>
                    <a:spcPts val="1200"/>
                  </a:spcAft>
                  <a:buNone/>
                </a:pPr>
                <a:r>
                  <a:rPr lang="en-US" sz="1100" dirty="0"/>
                  <a:t>(Data sources:  </a:t>
                </a:r>
                <a:r>
                  <a:rPr lang="en-US" sz="1100" dirty="0" err="1"/>
                  <a:t>CCBHC</a:t>
                </a:r>
                <a:r>
                  <a:rPr lang="en-US" sz="1100" dirty="0"/>
                  <a:t> </a:t>
                </a:r>
                <a:r>
                  <a:rPr lang="en-US" sz="1100" dirty="0" err="1"/>
                  <a:t>EHRs</a:t>
                </a:r>
                <a:r>
                  <a:rPr lang="en-US" sz="1100" dirty="0"/>
                  <a:t>/Medicaid enrollment data</a:t>
                </a:r>
                <a:r>
                  <a:rPr lang="en-US" sz="1100" dirty="0" smtClean="0"/>
                  <a:t>)</a:t>
                </a:r>
                <a:endParaRPr lang="en-US" sz="1100" dirty="0"/>
              </a:p>
              <a:p>
                <a:pPr marL="0" indent="0">
                  <a:spcBef>
                    <a:spcPts val="0"/>
                  </a:spcBef>
                  <a:spcAft>
                    <a:spcPts val="0"/>
                  </a:spcAft>
                  <a:buNone/>
                </a:pPr>
                <a:r>
                  <a:rPr lang="en-US" sz="1100" b="1" dirty="0"/>
                  <a:t>Measure 3 (Participation):  Compare percentage of Non-Primary English speakers receiving </a:t>
                </a:r>
                <a:r>
                  <a:rPr lang="en-US" sz="1100" b="1" dirty="0" err="1"/>
                  <a:t>CCBHC</a:t>
                </a:r>
                <a:r>
                  <a:rPr lang="en-US" sz="1100" b="1" dirty="0"/>
                  <a:t> services versus their percentage of Medicaid population in the </a:t>
                </a:r>
                <a:r>
                  <a:rPr lang="en-US" sz="1100" b="1" dirty="0" err="1"/>
                  <a:t>CCBHC</a:t>
                </a:r>
                <a:r>
                  <a:rPr lang="en-US" sz="1100" b="1" dirty="0"/>
                  <a:t> service area.</a:t>
                </a:r>
                <a:endParaRPr lang="en-US" sz="1100" dirty="0"/>
              </a:p>
              <a:p>
                <a:pPr marL="0" indent="0">
                  <a:spcBef>
                    <a:spcPts val="0"/>
                  </a:spcBef>
                  <a:spcAft>
                    <a:spcPts val="0"/>
                  </a:spcAft>
                  <a:buNone/>
                </a:pPr>
                <a14:m>
                  <m:oMath xmlns:m="http://schemas.openxmlformats.org/officeDocument/2006/math">
                    <m:f>
                      <m:fPr>
                        <m:type m:val="skw"/>
                        <m:ctrlPr>
                          <a:rPr lang="en-US" sz="1100" i="1">
                            <a:latin typeface="Cambria Math" panose="02040503050406030204" pitchFamily="18" charset="0"/>
                          </a:rPr>
                        </m:ctrlPr>
                      </m:fPr>
                      <m:num>
                        <m:f>
                          <m:fPr>
                            <m:ctrlPr>
                              <a:rPr lang="en-US" sz="1100" i="1">
                                <a:latin typeface="Cambria Math" panose="02040503050406030204" pitchFamily="18" charset="0"/>
                              </a:rPr>
                            </m:ctrlPr>
                          </m:fPr>
                          <m:num>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𝑛𝑜𝑛</m:t>
                            </m:r>
                            <m:r>
                              <a:rPr lang="en-US" sz="1100" i="1">
                                <a:latin typeface="Cambria Math" panose="02040503050406030204" pitchFamily="18" charset="0"/>
                              </a:rPr>
                              <m:t>−</m:t>
                            </m:r>
                            <m:r>
                              <a:rPr lang="en-US" sz="1100" i="1">
                                <a:latin typeface="Cambria Math" panose="02040503050406030204" pitchFamily="18" charset="0"/>
                              </a:rPr>
                              <m:t>𝑝𝑟𝑖𝑚𝑎𝑟𝑦</m:t>
                            </m:r>
                            <m:r>
                              <a:rPr lang="en-US" sz="1100">
                                <a:latin typeface="Cambria Math" panose="02040503050406030204" pitchFamily="18" charset="0"/>
                              </a:rPr>
                              <m:t> </m:t>
                            </m:r>
                            <m:r>
                              <a:rPr lang="en-US" sz="1100" i="1">
                                <a:latin typeface="Cambria Math" panose="02040503050406030204" pitchFamily="18" charset="0"/>
                              </a:rPr>
                              <m:t>𝐸𝑛𝑔𝑙𝑖𝑠h</m:t>
                            </m:r>
                            <m:r>
                              <a:rPr lang="en-US" sz="1100">
                                <a:latin typeface="Cambria Math" panose="02040503050406030204" pitchFamily="18" charset="0"/>
                              </a:rPr>
                              <m:t> </m:t>
                            </m:r>
                            <m:r>
                              <a:rPr lang="en-US" sz="1100" i="1">
                                <a:latin typeface="Cambria Math" panose="02040503050406030204" pitchFamily="18" charset="0"/>
                              </a:rPr>
                              <m:t>𝑆𝑝𝑒𝑎𝑘𝑒𝑟𝑠</m:t>
                            </m:r>
                            <m:r>
                              <a:rPr lang="en-US" sz="1100">
                                <a:latin typeface="Cambria Math" panose="02040503050406030204" pitchFamily="18" charset="0"/>
                              </a:rPr>
                              <m:t> </m:t>
                            </m:r>
                            <m:r>
                              <a:rPr lang="en-US" sz="1100" i="1">
                                <a:latin typeface="Cambria Math" panose="02040503050406030204" pitchFamily="18" charset="0"/>
                              </a:rPr>
                              <m:t>𝑅𝑒𝑐𝑒𝑖𝑣𝑖𝑛𝑔</m:t>
                            </m:r>
                            <m:r>
                              <a:rPr lang="en-US" sz="1100">
                                <a:latin typeface="Cambria Math" panose="02040503050406030204" pitchFamily="18" charset="0"/>
                              </a:rPr>
                              <m:t> </m:t>
                            </m:r>
                            <m:r>
                              <a:rPr lang="en-US" sz="1100" i="1">
                                <a:latin typeface="Cambria Math" panose="02040503050406030204" pitchFamily="18" charset="0"/>
                              </a:rPr>
                              <m:t>𝐶𝐶𝐵𝐻𝐶</m:t>
                            </m:r>
                            <m:r>
                              <a:rPr lang="en-US" sz="1100">
                                <a:latin typeface="Cambria Math" panose="02040503050406030204" pitchFamily="18" charset="0"/>
                              </a:rPr>
                              <m:t> </m:t>
                            </m:r>
                            <m:r>
                              <a:rPr lang="en-US" sz="1100" i="1">
                                <a:latin typeface="Cambria Math" panose="02040503050406030204" pitchFamily="18" charset="0"/>
                              </a:rPr>
                              <m:t>𝑆𝑒𝑟𝑣𝑖𝑐𝑒𝑠</m:t>
                            </m:r>
                          </m:num>
                          <m:den>
                            <m:r>
                              <a:rPr lang="en-US" sz="1100" i="1">
                                <a:latin typeface="Cambria Math" panose="02040503050406030204" pitchFamily="18" charset="0"/>
                              </a:rPr>
                              <m:t>𝑇𝑜𝑡𝑎𝑙</m:t>
                            </m:r>
                            <m:r>
                              <a:rPr lang="en-US" sz="1100">
                                <a:latin typeface="Cambria Math" panose="02040503050406030204" pitchFamily="18" charset="0"/>
                              </a:rPr>
                              <m:t> </m:t>
                            </m:r>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𝑃𝑒𝑟𝑠𝑜𝑛𝑠</m:t>
                            </m:r>
                            <m:r>
                              <a:rPr lang="en-US" sz="1100">
                                <a:latin typeface="Cambria Math" panose="02040503050406030204" pitchFamily="18" charset="0"/>
                              </a:rPr>
                              <m:t> </m:t>
                            </m:r>
                            <m:r>
                              <a:rPr lang="en-US" sz="1100" i="1">
                                <a:latin typeface="Cambria Math" panose="02040503050406030204" pitchFamily="18" charset="0"/>
                              </a:rPr>
                              <m:t>𝑅𝑒𝑐𝑒𝑖𝑣𝑖𝑛𝑔</m:t>
                            </m:r>
                            <m:r>
                              <a:rPr lang="en-US" sz="1100">
                                <a:latin typeface="Cambria Math" panose="02040503050406030204" pitchFamily="18" charset="0"/>
                              </a:rPr>
                              <m:t> </m:t>
                            </m:r>
                            <m:r>
                              <a:rPr lang="en-US" sz="1100" i="1">
                                <a:latin typeface="Cambria Math" panose="02040503050406030204" pitchFamily="18" charset="0"/>
                              </a:rPr>
                              <m:t>𝐶𝐶𝐵𝐻𝐶</m:t>
                            </m:r>
                            <m:r>
                              <a:rPr lang="en-US" sz="1100">
                                <a:latin typeface="Cambria Math" panose="02040503050406030204" pitchFamily="18" charset="0"/>
                              </a:rPr>
                              <m:t> </m:t>
                            </m:r>
                            <m:r>
                              <a:rPr lang="en-US" sz="1100" i="1">
                                <a:latin typeface="Cambria Math" panose="02040503050406030204" pitchFamily="18" charset="0"/>
                              </a:rPr>
                              <m:t>𝑆𝑒𝑟𝑣𝑖𝑐𝑒𝑠</m:t>
                            </m:r>
                          </m:den>
                        </m:f>
                      </m:num>
                      <m:den>
                        <m:f>
                          <m:fPr>
                            <m:ctrlPr>
                              <a:rPr lang="en-US" sz="1100" i="1">
                                <a:latin typeface="Cambria Math" panose="02040503050406030204" pitchFamily="18" charset="0"/>
                              </a:rPr>
                            </m:ctrlPr>
                          </m:fPr>
                          <m:num>
                            <m:r>
                              <a:rPr lang="en-US" sz="1100" i="1">
                                <a:latin typeface="Cambria Math" panose="02040503050406030204" pitchFamily="18" charset="0"/>
                              </a:rPr>
                              <m:t>#</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𝑀𝐴</m:t>
                            </m:r>
                            <m:r>
                              <a:rPr lang="en-US" sz="1100">
                                <a:latin typeface="Cambria Math" panose="02040503050406030204" pitchFamily="18" charset="0"/>
                              </a:rPr>
                              <m:t> </m:t>
                            </m:r>
                            <m:r>
                              <a:rPr lang="en-US" sz="1100" i="1">
                                <a:latin typeface="Cambria Math" panose="02040503050406030204" pitchFamily="18" charset="0"/>
                              </a:rPr>
                              <m:t>𝑛𝑜𝑛</m:t>
                            </m:r>
                            <m:r>
                              <a:rPr lang="en-US" sz="1100" i="1">
                                <a:latin typeface="Cambria Math" panose="02040503050406030204" pitchFamily="18" charset="0"/>
                              </a:rPr>
                              <m:t>−</m:t>
                            </m:r>
                            <m:r>
                              <a:rPr lang="en-US" sz="1100" i="1">
                                <a:latin typeface="Cambria Math" panose="02040503050406030204" pitchFamily="18" charset="0"/>
                              </a:rPr>
                              <m:t>𝑝𝑟𝑖𝑚𝑎𝑟𝑦</m:t>
                            </m:r>
                            <m:r>
                              <a:rPr lang="en-US" sz="1100">
                                <a:latin typeface="Cambria Math" panose="02040503050406030204" pitchFamily="18" charset="0"/>
                              </a:rPr>
                              <m:t> </m:t>
                            </m:r>
                            <m:r>
                              <a:rPr lang="en-US" sz="1100" i="1">
                                <a:latin typeface="Cambria Math" panose="02040503050406030204" pitchFamily="18" charset="0"/>
                              </a:rPr>
                              <m:t>𝐸𝑛𝑔𝑙𝑖𝑠h</m:t>
                            </m:r>
                            <m:r>
                              <a:rPr lang="en-US" sz="1100">
                                <a:latin typeface="Cambria Math" panose="02040503050406030204" pitchFamily="18" charset="0"/>
                              </a:rPr>
                              <m:t> </m:t>
                            </m:r>
                            <m:r>
                              <a:rPr lang="en-US" sz="1100" i="1">
                                <a:latin typeface="Cambria Math" panose="02040503050406030204" pitchFamily="18" charset="0"/>
                              </a:rPr>
                              <m:t>𝑆𝑝𝑒𝑎𝑘𝑒𝑟𝑠</m:t>
                            </m:r>
                            <m:r>
                              <a:rPr lang="en-US" sz="1100">
                                <a:latin typeface="Cambria Math" panose="02040503050406030204" pitchFamily="18" charset="0"/>
                              </a:rPr>
                              <m:t> </m:t>
                            </m:r>
                            <m:r>
                              <a:rPr lang="en-US" sz="1100" i="1">
                                <a:latin typeface="Cambria Math" panose="02040503050406030204" pitchFamily="18" charset="0"/>
                              </a:rPr>
                              <m:t>𝑖𝑛</m:t>
                            </m:r>
                            <m:r>
                              <a:rPr lang="en-US" sz="1100" i="1">
                                <a:latin typeface="Cambria Math" panose="02040503050406030204" pitchFamily="18" charset="0"/>
                              </a:rPr>
                              <m:t> </m:t>
                            </m:r>
                            <m:r>
                              <a:rPr lang="en-US" sz="1100" i="1">
                                <a:latin typeface="Cambria Math" panose="02040503050406030204" pitchFamily="18" charset="0"/>
                              </a:rPr>
                              <m:t>𝑆𝑒𝑟𝑣𝑖𝑐𝑒</m:t>
                            </m:r>
                            <m:r>
                              <a:rPr lang="en-US" sz="1100">
                                <a:latin typeface="Cambria Math" panose="02040503050406030204" pitchFamily="18" charset="0"/>
                              </a:rPr>
                              <m:t> </m:t>
                            </m:r>
                            <m:r>
                              <a:rPr lang="en-US" sz="1100" i="1">
                                <a:latin typeface="Cambria Math" panose="02040503050406030204" pitchFamily="18" charset="0"/>
                              </a:rPr>
                              <m:t>𝐴𝑟𝑒𝑎</m:t>
                            </m:r>
                          </m:num>
                          <m:den>
                            <m:r>
                              <a:rPr lang="en-US" sz="1100" i="1">
                                <a:latin typeface="Cambria Math" panose="02040503050406030204" pitchFamily="18" charset="0"/>
                              </a:rPr>
                              <m:t>𝑇𝑜𝑡𝑎𝑙</m:t>
                            </m:r>
                            <m:r>
                              <a:rPr lang="en-US" sz="1100">
                                <a:latin typeface="Cambria Math" panose="02040503050406030204" pitchFamily="18" charset="0"/>
                              </a:rPr>
                              <m:t> </m:t>
                            </m:r>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𝑀𝐴</m:t>
                            </m:r>
                            <m:r>
                              <a:rPr lang="en-US" sz="1100">
                                <a:latin typeface="Cambria Math" panose="02040503050406030204" pitchFamily="18" charset="0"/>
                              </a:rPr>
                              <m:t> </m:t>
                            </m:r>
                            <m:r>
                              <a:rPr lang="en-US" sz="1100" i="1">
                                <a:latin typeface="Cambria Math" panose="02040503050406030204" pitchFamily="18" charset="0"/>
                              </a:rPr>
                              <m:t>𝑅𝑒𝑐𝑖𝑝𝑖𝑒𝑛𝑡𝑠</m:t>
                            </m:r>
                            <m:r>
                              <a:rPr lang="en-US" sz="1100">
                                <a:latin typeface="Cambria Math" panose="02040503050406030204" pitchFamily="18" charset="0"/>
                              </a:rPr>
                              <m:t> </m:t>
                            </m:r>
                            <m:r>
                              <a:rPr lang="en-US" sz="1100" i="1">
                                <a:latin typeface="Cambria Math" panose="02040503050406030204" pitchFamily="18" charset="0"/>
                              </a:rPr>
                              <m:t>𝑖𝑛</m:t>
                            </m:r>
                            <m:r>
                              <a:rPr lang="en-US" sz="1100">
                                <a:latin typeface="Cambria Math" panose="02040503050406030204" pitchFamily="18" charset="0"/>
                              </a:rPr>
                              <m:t> </m:t>
                            </m:r>
                            <m:r>
                              <a:rPr lang="en-US" sz="1100" i="1">
                                <a:latin typeface="Cambria Math" panose="02040503050406030204" pitchFamily="18" charset="0"/>
                              </a:rPr>
                              <m:t>𝐶𝐶𝐵𝐻𝐶</m:t>
                            </m:r>
                            <m:r>
                              <a:rPr lang="en-US" sz="1100">
                                <a:latin typeface="Cambria Math" panose="02040503050406030204" pitchFamily="18" charset="0"/>
                              </a:rPr>
                              <m:t> </m:t>
                            </m:r>
                            <m:r>
                              <a:rPr lang="en-US" sz="1100" i="1">
                                <a:latin typeface="Cambria Math" panose="02040503050406030204" pitchFamily="18" charset="0"/>
                              </a:rPr>
                              <m:t>𝑆𝑒𝑟𝑣𝑖𝑐𝑒</m:t>
                            </m:r>
                            <m:r>
                              <a:rPr lang="en-US" sz="1100">
                                <a:latin typeface="Cambria Math" panose="02040503050406030204" pitchFamily="18" charset="0"/>
                              </a:rPr>
                              <m:t> </m:t>
                            </m:r>
                            <m:r>
                              <a:rPr lang="en-US" sz="1100" i="1">
                                <a:latin typeface="Cambria Math" panose="02040503050406030204" pitchFamily="18" charset="0"/>
                              </a:rPr>
                              <m:t>𝐴𝑟𝑒𝑎</m:t>
                            </m:r>
                          </m:den>
                        </m:f>
                      </m:den>
                    </m:f>
                  </m:oMath>
                </a14:m>
                <a:r>
                  <a:rPr lang="en-US" sz="1100" dirty="0"/>
                  <a:t> </a:t>
                </a:r>
              </a:p>
              <a:p>
                <a:pPr marL="0" indent="0">
                  <a:spcBef>
                    <a:spcPts val="0"/>
                  </a:spcBef>
                  <a:buNone/>
                </a:pPr>
                <a:r>
                  <a:rPr lang="en-US" sz="1100" dirty="0"/>
                  <a:t>(Data sources:  </a:t>
                </a:r>
                <a:r>
                  <a:rPr lang="en-US" sz="1100" dirty="0" err="1"/>
                  <a:t>CCBHC</a:t>
                </a:r>
                <a:r>
                  <a:rPr lang="en-US" sz="1100" dirty="0"/>
                  <a:t> </a:t>
                </a:r>
                <a:r>
                  <a:rPr lang="en-US" sz="1100" dirty="0" err="1"/>
                  <a:t>EHRs</a:t>
                </a:r>
                <a:r>
                  <a:rPr lang="en-US" sz="1100" dirty="0"/>
                  <a:t>/Medicaid Enrollment </a:t>
                </a:r>
                <a:r>
                  <a:rPr lang="en-US" sz="1100" dirty="0" smtClean="0"/>
                  <a:t>Data)</a:t>
                </a:r>
              </a:p>
              <a:p>
                <a:pPr marL="0" indent="0">
                  <a:spcBef>
                    <a:spcPts val="0"/>
                  </a:spcBef>
                  <a:spcAft>
                    <a:spcPts val="0"/>
                  </a:spcAft>
                  <a:buNone/>
                </a:pPr>
                <a:r>
                  <a:rPr lang="en-US" sz="1100" b="1" dirty="0"/>
                  <a:t>Measure 4 (Availability):  Track persons served by telemedicine for allowable services in </a:t>
                </a:r>
                <a:r>
                  <a:rPr lang="en-US" sz="1100" b="1" dirty="0" err="1"/>
                  <a:t>CCBHCs</a:t>
                </a:r>
                <a:r>
                  <a:rPr lang="en-US" sz="1100" b="1" dirty="0"/>
                  <a:t>.</a:t>
                </a:r>
                <a:endParaRPr lang="en-US" sz="1100" dirty="0"/>
              </a:p>
              <a:p>
                <a:pPr marL="0" indent="0">
                  <a:spcBef>
                    <a:spcPts val="0"/>
                  </a:spcBef>
                  <a:spcAft>
                    <a:spcPts val="0"/>
                  </a:spcAft>
                  <a:buNone/>
                </a:pPr>
                <a14:m>
                  <m:oMath xmlns:m="http://schemas.openxmlformats.org/officeDocument/2006/math">
                    <m:f>
                      <m:fPr>
                        <m:ctrlPr>
                          <a:rPr lang="en-US" sz="1100" i="1">
                            <a:latin typeface="Cambria Math" panose="02040503050406030204" pitchFamily="18" charset="0"/>
                          </a:rPr>
                        </m:ctrlPr>
                      </m:fPr>
                      <m:num>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𝑃𝑒𝑟𝑠𝑜𝑛𝑠</m:t>
                        </m:r>
                        <m:r>
                          <a:rPr lang="en-US" sz="1100">
                            <a:latin typeface="Cambria Math" panose="02040503050406030204" pitchFamily="18" charset="0"/>
                          </a:rPr>
                          <m:t> </m:t>
                        </m:r>
                        <m:r>
                          <a:rPr lang="en-US" sz="1100" i="1">
                            <a:latin typeface="Cambria Math" panose="02040503050406030204" pitchFamily="18" charset="0"/>
                          </a:rPr>
                          <m:t>𝑆𝑒𝑟𝑣𝑒𝑑</m:t>
                        </m:r>
                        <m:r>
                          <a:rPr lang="en-US" sz="1100">
                            <a:latin typeface="Cambria Math" panose="02040503050406030204" pitchFamily="18" charset="0"/>
                          </a:rPr>
                          <m:t> </m:t>
                        </m:r>
                        <m:r>
                          <a:rPr lang="en-US" sz="1100" i="1">
                            <a:latin typeface="Cambria Math" panose="02040503050406030204" pitchFamily="18" charset="0"/>
                          </a:rPr>
                          <m:t>𝑏𝑦</m:t>
                        </m:r>
                        <m:r>
                          <a:rPr lang="en-US" sz="1100">
                            <a:latin typeface="Cambria Math" panose="02040503050406030204" pitchFamily="18" charset="0"/>
                          </a:rPr>
                          <m:t> </m:t>
                        </m:r>
                        <m:r>
                          <a:rPr lang="en-US" sz="1100" i="1">
                            <a:latin typeface="Cambria Math" panose="02040503050406030204" pitchFamily="18" charset="0"/>
                          </a:rPr>
                          <m:t>𝑇𝑒𝑙𝑒𝑚𝑒𝑑𝑖𝑐𝑖𝑛𝑒</m:t>
                        </m:r>
                        <m:r>
                          <a:rPr lang="en-US" sz="1100">
                            <a:latin typeface="Cambria Math" panose="02040503050406030204" pitchFamily="18" charset="0"/>
                          </a:rPr>
                          <m:t> </m:t>
                        </m:r>
                        <m:r>
                          <a:rPr lang="en-US" sz="1100" i="1">
                            <a:latin typeface="Cambria Math" panose="02040503050406030204" pitchFamily="18" charset="0"/>
                          </a:rPr>
                          <m:t>𝑖𝑛</m:t>
                        </m:r>
                        <m:r>
                          <a:rPr lang="en-US" sz="1100">
                            <a:latin typeface="Cambria Math" panose="02040503050406030204" pitchFamily="18" charset="0"/>
                          </a:rPr>
                          <m:t> </m:t>
                        </m:r>
                        <m:r>
                          <a:rPr lang="en-US" sz="1100" i="1">
                            <a:latin typeface="Cambria Math" panose="02040503050406030204" pitchFamily="18" charset="0"/>
                          </a:rPr>
                          <m:t>𝐶𝐶𝐵𝐻𝐶𝑠</m:t>
                        </m:r>
                      </m:num>
                      <m:den>
                        <m:r>
                          <a:rPr lang="en-US" sz="1100" i="1">
                            <a:latin typeface="Cambria Math" panose="02040503050406030204" pitchFamily="18" charset="0"/>
                          </a:rPr>
                          <m:t>𝑇𝑜𝑡𝑎𝑙</m:t>
                        </m:r>
                        <m:r>
                          <a:rPr lang="en-US" sz="1100">
                            <a:latin typeface="Cambria Math" panose="02040503050406030204" pitchFamily="18" charset="0"/>
                          </a:rPr>
                          <m:t> </m:t>
                        </m:r>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𝑃𝑒𝑟𝑠𝑜𝑛𝑠</m:t>
                        </m:r>
                        <m:r>
                          <a:rPr lang="en-US" sz="1100">
                            <a:latin typeface="Cambria Math" panose="02040503050406030204" pitchFamily="18" charset="0"/>
                          </a:rPr>
                          <m:t> </m:t>
                        </m:r>
                        <m:r>
                          <a:rPr lang="en-US" sz="1100" i="1">
                            <a:latin typeface="Cambria Math" panose="02040503050406030204" pitchFamily="18" charset="0"/>
                          </a:rPr>
                          <m:t>𝑆𝑒𝑟𝑣𝑒𝑑</m:t>
                        </m:r>
                        <m:r>
                          <a:rPr lang="en-US" sz="1100">
                            <a:latin typeface="Cambria Math" panose="02040503050406030204" pitchFamily="18" charset="0"/>
                          </a:rPr>
                          <m:t> </m:t>
                        </m:r>
                        <m:r>
                          <a:rPr lang="en-US" sz="1100" i="1">
                            <a:latin typeface="Cambria Math" panose="02040503050406030204" pitchFamily="18" charset="0"/>
                          </a:rPr>
                          <m:t>𝑖𝑛</m:t>
                        </m:r>
                        <m:r>
                          <a:rPr lang="en-US" sz="1100">
                            <a:latin typeface="Cambria Math" panose="02040503050406030204" pitchFamily="18" charset="0"/>
                          </a:rPr>
                          <m:t> </m:t>
                        </m:r>
                        <m:r>
                          <a:rPr lang="en-US" sz="1100" i="1">
                            <a:latin typeface="Cambria Math" panose="02040503050406030204" pitchFamily="18" charset="0"/>
                          </a:rPr>
                          <m:t>𝐶𝐶𝐵𝐻𝐶𝑠</m:t>
                        </m:r>
                      </m:den>
                    </m:f>
                  </m:oMath>
                </a14:m>
                <a:r>
                  <a:rPr lang="en-US" sz="1100" dirty="0"/>
                  <a:t> </a:t>
                </a:r>
              </a:p>
              <a:p>
                <a:pPr marL="0" indent="0">
                  <a:spcBef>
                    <a:spcPts val="0"/>
                  </a:spcBef>
                  <a:spcAft>
                    <a:spcPts val="1200"/>
                  </a:spcAft>
                  <a:buNone/>
                </a:pPr>
                <a:r>
                  <a:rPr lang="en-US" sz="1100" dirty="0"/>
                  <a:t>(Data source:  Medicaid claims)</a:t>
                </a:r>
              </a:p>
              <a:p>
                <a:pPr marL="0" indent="0">
                  <a:spcBef>
                    <a:spcPts val="0"/>
                  </a:spcBef>
                  <a:buNone/>
                </a:pPr>
                <a:endParaRPr lang="en-US" sz="1100" dirty="0"/>
              </a:p>
            </p:txBody>
          </p:sp>
        </mc:Choice>
        <mc:Fallback xmlns="">
          <p:sp>
            <p:nvSpPr>
              <p:cNvPr id="5" name="Content Placeholder 4"/>
              <p:cNvSpPr>
                <a:spLocks noGrp="1" noRot="1" noChangeAspect="1" noMove="1" noResize="1" noEditPoints="1" noAdjustHandles="1" noChangeArrowheads="1" noChangeShapeType="1" noTextEdit="1"/>
              </p:cNvSpPr>
              <p:nvPr>
                <p:ph sz="half" idx="1"/>
              </p:nvPr>
            </p:nvSpPr>
            <p:spPr>
              <a:blipFill rotWithShape="0">
                <a:blip r:embed="rId3"/>
                <a:stretch>
                  <a:fillRect t="-133" b="-25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ontent Placeholder 5"/>
              <p:cNvSpPr>
                <a:spLocks noGrp="1"/>
              </p:cNvSpPr>
              <p:nvPr>
                <p:ph sz="half" idx="2"/>
              </p:nvPr>
            </p:nvSpPr>
            <p:spPr/>
            <p:txBody>
              <a:bodyPr>
                <a:noAutofit/>
              </a:bodyPr>
              <a:lstStyle/>
              <a:p>
                <a:pPr marL="0" indent="0">
                  <a:spcBef>
                    <a:spcPts val="0"/>
                  </a:spcBef>
                  <a:spcAft>
                    <a:spcPts val="0"/>
                  </a:spcAft>
                  <a:buNone/>
                </a:pPr>
                <a:r>
                  <a:rPr lang="en-US" sz="1100" b="1" dirty="0" smtClean="0"/>
                  <a:t>Measure </a:t>
                </a:r>
                <a:r>
                  <a:rPr lang="en-US" sz="1100" b="1" dirty="0"/>
                  <a:t>5 (Access):  Track the mean number of days between initial contact and evaluation of new clients.</a:t>
                </a:r>
                <a:endParaRPr lang="en-US" sz="1100" dirty="0"/>
              </a:p>
              <a:p>
                <a:pPr marL="0" indent="0">
                  <a:spcBef>
                    <a:spcPts val="0"/>
                  </a:spcBef>
                  <a:spcAft>
                    <a:spcPts val="0"/>
                  </a:spcAft>
                  <a:buNone/>
                </a:pPr>
                <a14:m>
                  <m:oMath xmlns:m="http://schemas.openxmlformats.org/officeDocument/2006/math">
                    <m:f>
                      <m:fPr>
                        <m:ctrlPr>
                          <a:rPr lang="en-US" sz="1100" i="1">
                            <a:latin typeface="Cambria Math" panose="02040503050406030204" pitchFamily="18" charset="0"/>
                          </a:rPr>
                        </m:ctrlPr>
                      </m:fPr>
                      <m:num>
                        <m:r>
                          <a:rPr lang="en-US" sz="1100" i="1">
                            <a:latin typeface="Cambria Math" panose="02040503050406030204" pitchFamily="18" charset="0"/>
                          </a:rPr>
                          <m:t>𝑆𝑢𝑚</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𝐷𝑎𝑦𝑠</m:t>
                        </m:r>
                        <m:r>
                          <a:rPr lang="en-US" sz="1100">
                            <a:latin typeface="Cambria Math" panose="02040503050406030204" pitchFamily="18" charset="0"/>
                          </a:rPr>
                          <m:t> </m:t>
                        </m:r>
                        <m:r>
                          <a:rPr lang="en-US" sz="1100" i="1">
                            <a:latin typeface="Cambria Math" panose="02040503050406030204" pitchFamily="18" charset="0"/>
                          </a:rPr>
                          <m:t>𝐵𝑒𝑡𝑤𝑒𝑒𝑛</m:t>
                        </m:r>
                        <m:r>
                          <a:rPr lang="en-US" sz="1100">
                            <a:latin typeface="Cambria Math" panose="02040503050406030204" pitchFamily="18" charset="0"/>
                          </a:rPr>
                          <m:t> </m:t>
                        </m:r>
                        <m:r>
                          <a:rPr lang="en-US" sz="1100" i="1">
                            <a:latin typeface="Cambria Math" panose="02040503050406030204" pitchFamily="18" charset="0"/>
                          </a:rPr>
                          <m:t>𝐹𝑖𝑟𝑠𝑡</m:t>
                        </m:r>
                        <m:r>
                          <a:rPr lang="en-US" sz="1100">
                            <a:latin typeface="Cambria Math" panose="02040503050406030204" pitchFamily="18" charset="0"/>
                          </a:rPr>
                          <m:t> </m:t>
                        </m:r>
                        <m:r>
                          <a:rPr lang="en-US" sz="1100" i="1">
                            <a:latin typeface="Cambria Math" panose="02040503050406030204" pitchFamily="18" charset="0"/>
                          </a:rPr>
                          <m:t>𝐶𝑜𝑛𝑡𝑎𝑐𝑡</m:t>
                        </m:r>
                        <m:r>
                          <a:rPr lang="en-US" sz="1100">
                            <a:latin typeface="Cambria Math" panose="02040503050406030204" pitchFamily="18" charset="0"/>
                          </a:rPr>
                          <m:t> </m:t>
                        </m:r>
                        <m:r>
                          <a:rPr lang="en-US" sz="1100" i="1">
                            <a:latin typeface="Cambria Math" panose="02040503050406030204" pitchFamily="18" charset="0"/>
                          </a:rPr>
                          <m:t>𝑎𝑛𝑑</m:t>
                        </m:r>
                        <m:r>
                          <a:rPr lang="en-US" sz="1100">
                            <a:latin typeface="Cambria Math" panose="02040503050406030204" pitchFamily="18" charset="0"/>
                          </a:rPr>
                          <m:t> </m:t>
                        </m:r>
                        <m:r>
                          <a:rPr lang="en-US" sz="1100" i="1">
                            <a:latin typeface="Cambria Math" panose="02040503050406030204" pitchFamily="18" charset="0"/>
                          </a:rPr>
                          <m:t>𝐼𝑛𝑖𝑡𝑖𝑎𝑙</m:t>
                        </m:r>
                        <m:r>
                          <a:rPr lang="en-US" sz="1100">
                            <a:latin typeface="Cambria Math" panose="02040503050406030204" pitchFamily="18" charset="0"/>
                          </a:rPr>
                          <m:t> </m:t>
                        </m:r>
                        <m:r>
                          <a:rPr lang="en-US" sz="1100" i="1">
                            <a:latin typeface="Cambria Math" panose="02040503050406030204" pitchFamily="18" charset="0"/>
                          </a:rPr>
                          <m:t>𝐸𝑣𝑎𝑙𝑢𝑎𝑡𝑖𝑜𝑛</m:t>
                        </m:r>
                        <m:r>
                          <a:rPr lang="en-US" sz="1100">
                            <a:latin typeface="Cambria Math" panose="02040503050406030204" pitchFamily="18" charset="0"/>
                          </a:rPr>
                          <m:t> </m:t>
                        </m:r>
                      </m:num>
                      <m:den>
                        <m:r>
                          <a:rPr lang="en-US" sz="1100" i="1">
                            <a:latin typeface="Cambria Math" panose="02040503050406030204" pitchFamily="18" charset="0"/>
                          </a:rPr>
                          <m:t>𝑇𝑜𝑡𝑎𝑙</m:t>
                        </m:r>
                        <m:r>
                          <a:rPr lang="en-US" sz="1100">
                            <a:latin typeface="Cambria Math" panose="02040503050406030204" pitchFamily="18" charset="0"/>
                          </a:rPr>
                          <m:t> </m:t>
                        </m:r>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𝐶𝑜𝑛𝑠𝑢𝑚𝑒𝑟𝑠</m:t>
                        </m:r>
                        <m:r>
                          <a:rPr lang="en-US" sz="1100">
                            <a:latin typeface="Cambria Math" panose="02040503050406030204" pitchFamily="18" charset="0"/>
                          </a:rPr>
                          <m:t> </m:t>
                        </m:r>
                        <m:r>
                          <a:rPr lang="en-US" sz="1100" i="1">
                            <a:latin typeface="Cambria Math" panose="02040503050406030204" pitchFamily="18" charset="0"/>
                          </a:rPr>
                          <m:t>𝑟𝑒𝑐𝑒𝑖𝑣𝑖𝑛𝑔</m:t>
                        </m:r>
                        <m:r>
                          <a:rPr lang="en-US" sz="1100">
                            <a:latin typeface="Cambria Math" panose="02040503050406030204" pitchFamily="18" charset="0"/>
                          </a:rPr>
                          <m:t> </m:t>
                        </m:r>
                        <m:r>
                          <a:rPr lang="en-US" sz="1100" i="1">
                            <a:latin typeface="Cambria Math" panose="02040503050406030204" pitchFamily="18" charset="0"/>
                          </a:rPr>
                          <m:t>𝑎𝑛</m:t>
                        </m:r>
                        <m:r>
                          <a:rPr lang="en-US" sz="1100">
                            <a:latin typeface="Cambria Math" panose="02040503050406030204" pitchFamily="18" charset="0"/>
                          </a:rPr>
                          <m:t> </m:t>
                        </m:r>
                        <m:r>
                          <a:rPr lang="en-US" sz="1100" i="1">
                            <a:latin typeface="Cambria Math" panose="02040503050406030204" pitchFamily="18" charset="0"/>
                          </a:rPr>
                          <m:t>𝐼𝑛𝑖𝑡𝑖𝑎𝑙</m:t>
                        </m:r>
                        <m:r>
                          <a:rPr lang="en-US" sz="1100">
                            <a:latin typeface="Cambria Math" panose="02040503050406030204" pitchFamily="18" charset="0"/>
                          </a:rPr>
                          <m:t> </m:t>
                        </m:r>
                        <m:r>
                          <a:rPr lang="en-US" sz="1100" i="1">
                            <a:latin typeface="Cambria Math" panose="02040503050406030204" pitchFamily="18" charset="0"/>
                          </a:rPr>
                          <m:t>𝐸𝑣𝑎𝑙𝑢𝑎𝑡𝑖𝑜𝑛</m:t>
                        </m:r>
                      </m:den>
                    </m:f>
                  </m:oMath>
                </a14:m>
                <a:r>
                  <a:rPr lang="en-US" sz="1100" dirty="0"/>
                  <a:t> </a:t>
                </a:r>
              </a:p>
              <a:p>
                <a:pPr marL="0" indent="0">
                  <a:spcBef>
                    <a:spcPts val="0"/>
                  </a:spcBef>
                  <a:spcAft>
                    <a:spcPts val="1200"/>
                  </a:spcAft>
                  <a:buNone/>
                </a:pPr>
                <a:r>
                  <a:rPr lang="en-US" sz="1100" dirty="0"/>
                  <a:t> (Data source:  </a:t>
                </a:r>
                <a:r>
                  <a:rPr lang="en-US" sz="1100" dirty="0" err="1"/>
                  <a:t>CCBHC</a:t>
                </a:r>
                <a:r>
                  <a:rPr lang="en-US" sz="1100" dirty="0"/>
                  <a:t> </a:t>
                </a:r>
                <a:r>
                  <a:rPr lang="en-US" sz="1100" dirty="0" err="1"/>
                  <a:t>EHRs</a:t>
                </a:r>
                <a:r>
                  <a:rPr lang="en-US" sz="1100" dirty="0"/>
                  <a:t>)</a:t>
                </a:r>
              </a:p>
              <a:p>
                <a:pPr marL="0" indent="0">
                  <a:spcBef>
                    <a:spcPts val="0"/>
                  </a:spcBef>
                  <a:spcAft>
                    <a:spcPts val="0"/>
                  </a:spcAft>
                  <a:buNone/>
                </a:pPr>
                <a:r>
                  <a:rPr lang="en-US" sz="1100" dirty="0"/>
                  <a:t> </a:t>
                </a:r>
                <a:r>
                  <a:rPr lang="en-US" sz="1100" b="1" dirty="0"/>
                  <a:t>Measure 6 (Participation):  Track percentage of all clients receiving 2 or more services within 2 months after initial assessment.</a:t>
                </a:r>
                <a:endParaRPr lang="en-US" sz="1100" dirty="0"/>
              </a:p>
              <a:p>
                <a:pPr marL="0" indent="0">
                  <a:spcBef>
                    <a:spcPts val="0"/>
                  </a:spcBef>
                  <a:spcAft>
                    <a:spcPts val="0"/>
                  </a:spcAft>
                  <a:buNone/>
                </a:pPr>
                <a14:m>
                  <m:oMath xmlns:m="http://schemas.openxmlformats.org/officeDocument/2006/math">
                    <m:f>
                      <m:fPr>
                        <m:ctrlPr>
                          <a:rPr lang="en-US" sz="1100" i="1">
                            <a:latin typeface="Cambria Math" panose="02040503050406030204" pitchFamily="18" charset="0"/>
                          </a:rPr>
                        </m:ctrlPr>
                      </m:fPr>
                      <m:num>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m:rPr>
                            <m:sty m:val="p"/>
                          </m:rPr>
                          <a:rPr lang="en-US" sz="1100">
                            <a:latin typeface="Cambria Math" panose="02040503050406030204" pitchFamily="18" charset="0"/>
                          </a:rPr>
                          <m:t>New</m:t>
                        </m:r>
                        <m:r>
                          <a:rPr lang="en-US" sz="1100">
                            <a:latin typeface="Cambria Math" panose="02040503050406030204" pitchFamily="18" charset="0"/>
                          </a:rPr>
                          <m:t> </m:t>
                        </m:r>
                        <m:r>
                          <a:rPr lang="en-US" sz="1100" i="1">
                            <a:latin typeface="Cambria Math" panose="02040503050406030204" pitchFamily="18" charset="0"/>
                          </a:rPr>
                          <m:t>𝐶𝑙𝑖𝑒𝑛𝑡𝑠</m:t>
                        </m:r>
                        <m:r>
                          <a:rPr lang="en-US" sz="1100">
                            <a:latin typeface="Cambria Math" panose="02040503050406030204" pitchFamily="18" charset="0"/>
                          </a:rPr>
                          <m:t> </m:t>
                        </m:r>
                        <m:r>
                          <a:rPr lang="en-US" sz="1100" i="1">
                            <a:latin typeface="Cambria Math" panose="02040503050406030204" pitchFamily="18" charset="0"/>
                          </a:rPr>
                          <m:t>𝑖𝑛</m:t>
                        </m:r>
                        <m:r>
                          <a:rPr lang="en-US" sz="1100">
                            <a:latin typeface="Cambria Math" panose="02040503050406030204" pitchFamily="18" charset="0"/>
                          </a:rPr>
                          <m:t> </m:t>
                        </m:r>
                        <m:r>
                          <a:rPr lang="en-US" sz="1100" i="1">
                            <a:latin typeface="Cambria Math" panose="02040503050406030204" pitchFamily="18" charset="0"/>
                          </a:rPr>
                          <m:t>𝐶𝐶𝐵𝐻𝐶𝑠</m:t>
                        </m:r>
                        <m:r>
                          <a:rPr lang="en-US" sz="1100">
                            <a:latin typeface="Cambria Math" panose="02040503050406030204" pitchFamily="18" charset="0"/>
                          </a:rPr>
                          <m:t> </m:t>
                        </m:r>
                        <m:r>
                          <a:rPr lang="en-US" sz="1100" i="1">
                            <a:latin typeface="Cambria Math" panose="02040503050406030204" pitchFamily="18" charset="0"/>
                          </a:rPr>
                          <m:t>𝑅𝑒𝑐𝑒𝑖𝑣𝑖𝑛𝑔</m:t>
                        </m:r>
                        <m:r>
                          <a:rPr lang="en-US" sz="1100">
                            <a:latin typeface="Cambria Math" panose="02040503050406030204" pitchFamily="18" charset="0"/>
                          </a:rPr>
                          <m:t> 2 </m:t>
                        </m:r>
                        <m:r>
                          <a:rPr lang="en-US" sz="1100" i="1">
                            <a:latin typeface="Cambria Math" panose="02040503050406030204" pitchFamily="18" charset="0"/>
                          </a:rPr>
                          <m:t>𝑆𝑒𝑟𝑣𝑖𝑐𝑒𝑠</m:t>
                        </m:r>
                        <m:r>
                          <a:rPr lang="en-US" sz="1100">
                            <a:latin typeface="Cambria Math" panose="02040503050406030204" pitchFamily="18" charset="0"/>
                          </a:rPr>
                          <m:t> </m:t>
                        </m:r>
                        <m:r>
                          <m:rPr>
                            <m:sty m:val="p"/>
                          </m:rPr>
                          <a:rPr lang="en-US" sz="1100">
                            <a:latin typeface="Cambria Math" panose="02040503050406030204" pitchFamily="18" charset="0"/>
                          </a:rPr>
                          <m:t>with</m:t>
                        </m:r>
                        <m:r>
                          <a:rPr lang="en-US" sz="1100" i="1">
                            <a:latin typeface="Cambria Math" panose="02040503050406030204" pitchFamily="18" charset="0"/>
                          </a:rPr>
                          <m:t>𝑖𝑛</m:t>
                        </m:r>
                        <m:r>
                          <a:rPr lang="en-US" sz="1100">
                            <a:latin typeface="Cambria Math" panose="02040503050406030204" pitchFamily="18" charset="0"/>
                          </a:rPr>
                          <m:t> </m:t>
                        </m:r>
                        <m:r>
                          <a:rPr lang="en-US" sz="1100" i="1">
                            <a:latin typeface="Cambria Math" panose="02040503050406030204" pitchFamily="18" charset="0"/>
                          </a:rPr>
                          <m:t>60 </m:t>
                        </m:r>
                        <m:r>
                          <a:rPr lang="en-US" sz="1100" i="1">
                            <a:latin typeface="Cambria Math" panose="02040503050406030204" pitchFamily="18" charset="0"/>
                          </a:rPr>
                          <m:t>𝑑𝑎𝑦𝑠</m:t>
                        </m:r>
                        <m:r>
                          <a:rPr lang="en-US" sz="1100" i="1">
                            <a:latin typeface="Cambria Math" panose="02040503050406030204" pitchFamily="18" charset="0"/>
                          </a:rPr>
                          <m:t> </m:t>
                        </m:r>
                        <m:r>
                          <a:rPr lang="en-US" sz="1100" i="1">
                            <a:latin typeface="Cambria Math" panose="02040503050406030204" pitchFamily="18" charset="0"/>
                          </a:rPr>
                          <m:t>𝐴𝑓𝑡𝑒𝑟</m:t>
                        </m:r>
                        <m:r>
                          <a:rPr lang="en-US" sz="1100">
                            <a:latin typeface="Cambria Math" panose="02040503050406030204" pitchFamily="18" charset="0"/>
                          </a:rPr>
                          <m:t> </m:t>
                        </m:r>
                        <m:r>
                          <a:rPr lang="en-US" sz="1100" i="1">
                            <a:latin typeface="Cambria Math" panose="02040503050406030204" pitchFamily="18" charset="0"/>
                          </a:rPr>
                          <m:t>𝐴𝑠𝑠𝑒𝑠𝑠𝑚𝑒𝑛𝑡</m:t>
                        </m:r>
                      </m:num>
                      <m:den>
                        <m:r>
                          <a:rPr lang="en-US" sz="1100" i="1">
                            <a:latin typeface="Cambria Math" panose="02040503050406030204" pitchFamily="18" charset="0"/>
                          </a:rPr>
                          <m:t>𝑇𝑜𝑡𝑎𝑙</m:t>
                        </m:r>
                        <m:r>
                          <a:rPr lang="en-US" sz="1100">
                            <a:latin typeface="Cambria Math" panose="02040503050406030204" pitchFamily="18" charset="0"/>
                          </a:rPr>
                          <m:t> </m:t>
                        </m:r>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m:rPr>
                            <m:sty m:val="p"/>
                          </m:rPr>
                          <a:rPr lang="en-US" sz="1100">
                            <a:latin typeface="Cambria Math" panose="02040503050406030204" pitchFamily="18" charset="0"/>
                          </a:rPr>
                          <m:t>New</m:t>
                        </m:r>
                        <m:r>
                          <a:rPr lang="en-US" sz="1100">
                            <a:latin typeface="Cambria Math" panose="02040503050406030204" pitchFamily="18" charset="0"/>
                          </a:rPr>
                          <m:t> </m:t>
                        </m:r>
                        <m:r>
                          <a:rPr lang="en-US" sz="1100" i="1">
                            <a:latin typeface="Cambria Math" panose="02040503050406030204" pitchFamily="18" charset="0"/>
                          </a:rPr>
                          <m:t>𝐶𝐶𝐵𝐻𝐶</m:t>
                        </m:r>
                        <m:r>
                          <a:rPr lang="en-US" sz="1100">
                            <a:latin typeface="Cambria Math" panose="02040503050406030204" pitchFamily="18" charset="0"/>
                          </a:rPr>
                          <m:t> </m:t>
                        </m:r>
                        <m:r>
                          <a:rPr lang="en-US" sz="1100" i="1">
                            <a:latin typeface="Cambria Math" panose="02040503050406030204" pitchFamily="18" charset="0"/>
                          </a:rPr>
                          <m:t>𝐶𝑙𝑖𝑒𝑛𝑡𝑠</m:t>
                        </m:r>
                        <m:r>
                          <a:rPr lang="en-US" sz="1100">
                            <a:latin typeface="Cambria Math" panose="02040503050406030204" pitchFamily="18" charset="0"/>
                          </a:rPr>
                          <m:t> </m:t>
                        </m:r>
                        <m:r>
                          <a:rPr lang="en-US" sz="1100" i="1">
                            <a:latin typeface="Cambria Math" panose="02040503050406030204" pitchFamily="18" charset="0"/>
                          </a:rPr>
                          <m:t>𝑅𝑒𝑐𝑒𝑖𝑣𝑖𝑛𝑔</m:t>
                        </m:r>
                        <m:r>
                          <a:rPr lang="en-US" sz="1100">
                            <a:latin typeface="Cambria Math" panose="02040503050406030204" pitchFamily="18" charset="0"/>
                          </a:rPr>
                          <m:t> </m:t>
                        </m:r>
                        <m:r>
                          <a:rPr lang="en-US" sz="1100" i="1">
                            <a:latin typeface="Cambria Math" panose="02040503050406030204" pitchFamily="18" charset="0"/>
                          </a:rPr>
                          <m:t>𝑎</m:t>
                        </m:r>
                        <m:r>
                          <a:rPr lang="en-US" sz="1100">
                            <a:latin typeface="Cambria Math" panose="02040503050406030204" pitchFamily="18" charset="0"/>
                          </a:rPr>
                          <m:t> </m:t>
                        </m:r>
                        <m:r>
                          <a:rPr lang="en-US" sz="1100" i="1">
                            <a:latin typeface="Cambria Math" panose="02040503050406030204" pitchFamily="18" charset="0"/>
                          </a:rPr>
                          <m:t>𝐹𝑖𝑟𝑠𝑡</m:t>
                        </m:r>
                        <m:r>
                          <a:rPr lang="en-US" sz="1100">
                            <a:latin typeface="Cambria Math" panose="02040503050406030204" pitchFamily="18" charset="0"/>
                          </a:rPr>
                          <m:t> </m:t>
                        </m:r>
                        <m:r>
                          <a:rPr lang="en-US" sz="1100" i="1">
                            <a:latin typeface="Cambria Math" panose="02040503050406030204" pitchFamily="18" charset="0"/>
                          </a:rPr>
                          <m:t>𝐴𝑠𝑠𝑒𝑠𝑠𝑚𝑒𝑛𝑡</m:t>
                        </m:r>
                      </m:den>
                    </m:f>
                  </m:oMath>
                </a14:m>
                <a:r>
                  <a:rPr lang="en-US" sz="1100" dirty="0"/>
                  <a:t> </a:t>
                </a:r>
              </a:p>
              <a:p>
                <a:pPr marL="0" indent="0">
                  <a:spcBef>
                    <a:spcPts val="0"/>
                  </a:spcBef>
                  <a:spcAft>
                    <a:spcPts val="0"/>
                  </a:spcAft>
                  <a:buNone/>
                </a:pPr>
                <a:r>
                  <a:rPr lang="en-US" sz="1100" dirty="0"/>
                  <a:t>(Data source:  Medicaid Claims).</a:t>
                </a:r>
              </a:p>
              <a:p>
                <a:pPr marL="0" indent="0">
                  <a:spcBef>
                    <a:spcPts val="1200"/>
                  </a:spcBef>
                  <a:spcAft>
                    <a:spcPts val="0"/>
                  </a:spcAft>
                  <a:buNone/>
                </a:pPr>
                <a:r>
                  <a:rPr lang="en-US" sz="1100" dirty="0"/>
                  <a:t> </a:t>
                </a:r>
                <a:r>
                  <a:rPr lang="en-US" sz="1100" b="1" dirty="0"/>
                  <a:t>Measure 7 (Participation):  Track percentage of clients who are Persons of Color and Latinos/Hispanics receiving 2 or more services within 2 months after initial assessment.</a:t>
                </a:r>
                <a:endParaRPr lang="en-US" sz="1100" dirty="0"/>
              </a:p>
              <a:p>
                <a:pPr marL="0" indent="0">
                  <a:spcBef>
                    <a:spcPts val="0"/>
                  </a:spcBef>
                  <a:spcAft>
                    <a:spcPts val="0"/>
                  </a:spcAft>
                  <a:buNone/>
                </a:pPr>
                <a14:m>
                  <m:oMath xmlns:m="http://schemas.openxmlformats.org/officeDocument/2006/math">
                    <m:f>
                      <m:fPr>
                        <m:ctrlPr>
                          <a:rPr lang="en-US" sz="1100" i="1">
                            <a:latin typeface="Cambria Math" panose="02040503050406030204" pitchFamily="18" charset="0"/>
                          </a:rPr>
                        </m:ctrlPr>
                      </m:fPr>
                      <m:num>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𝑁𝑒𝑤</m:t>
                        </m:r>
                        <m:r>
                          <a:rPr lang="en-US" sz="1100" i="1">
                            <a:latin typeface="Cambria Math" panose="02040503050406030204" pitchFamily="18" charset="0"/>
                          </a:rPr>
                          <m:t> </m:t>
                        </m:r>
                        <m:r>
                          <a:rPr lang="en-US" sz="1100" i="1">
                            <a:latin typeface="Cambria Math" panose="02040503050406030204" pitchFamily="18" charset="0"/>
                          </a:rPr>
                          <m:t>𝐶𝑙𝑖𝑒𝑛𝑡𝑠</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𝐶𝑜𝑙𝑜𝑟</m:t>
                        </m:r>
                        <m:r>
                          <a:rPr lang="en-US" sz="1100" i="1">
                            <a:latin typeface="Cambria Math" panose="02040503050406030204" pitchFamily="18" charset="0"/>
                          </a:rPr>
                          <m:t> </m:t>
                        </m:r>
                        <m:r>
                          <a:rPr lang="en-US" sz="1100" i="1">
                            <a:latin typeface="Cambria Math" panose="02040503050406030204" pitchFamily="18" charset="0"/>
                          </a:rPr>
                          <m:t>𝑎𝑛𝑑</m:t>
                        </m:r>
                        <m:r>
                          <a:rPr lang="en-US" sz="1100" i="1">
                            <a:latin typeface="Cambria Math" panose="02040503050406030204" pitchFamily="18" charset="0"/>
                          </a:rPr>
                          <m:t> </m:t>
                        </m:r>
                        <m:r>
                          <a:rPr lang="en-US" sz="1100" i="1">
                            <a:latin typeface="Cambria Math" panose="02040503050406030204" pitchFamily="18" charset="0"/>
                          </a:rPr>
                          <m:t>𝐿𝑎𝑡𝑖𝑛𝑜𝑠</m:t>
                        </m:r>
                        <m:r>
                          <a:rPr lang="en-US" sz="1100" i="1">
                            <a:latin typeface="Cambria Math" panose="02040503050406030204" pitchFamily="18" charset="0"/>
                          </a:rPr>
                          <m:t>−</m:t>
                        </m:r>
                        <m:r>
                          <a:rPr lang="en-US" sz="1100" i="1">
                            <a:latin typeface="Cambria Math" panose="02040503050406030204" pitchFamily="18" charset="0"/>
                          </a:rPr>
                          <m:t>𝐻𝑖𝑠𝑝𝑎𝑛𝑖𝑐𝑠</m:t>
                        </m:r>
                        <m:r>
                          <a:rPr lang="en-US" sz="1100" i="1">
                            <a:latin typeface="Cambria Math" panose="02040503050406030204" pitchFamily="18" charset="0"/>
                          </a:rPr>
                          <m:t> </m:t>
                        </m:r>
                        <m:r>
                          <a:rPr lang="en-US" sz="1100" i="1">
                            <a:latin typeface="Cambria Math" panose="02040503050406030204" pitchFamily="18" charset="0"/>
                          </a:rPr>
                          <m:t>𝑅𝑒𝑐𝑒𝑖𝑣𝑖𝑛𝑔</m:t>
                        </m:r>
                        <m:r>
                          <a:rPr lang="en-US" sz="1100">
                            <a:latin typeface="Cambria Math" panose="02040503050406030204" pitchFamily="18" charset="0"/>
                          </a:rPr>
                          <m:t> 2 </m:t>
                        </m:r>
                        <m:r>
                          <m:rPr>
                            <m:sty m:val="p"/>
                          </m:rPr>
                          <a:rPr lang="en-US" sz="1100">
                            <a:latin typeface="Cambria Math" panose="02040503050406030204" pitchFamily="18" charset="0"/>
                          </a:rPr>
                          <m:t>CCBHC</m:t>
                        </m:r>
                        <m:r>
                          <a:rPr lang="en-US" sz="1100">
                            <a:latin typeface="Cambria Math" panose="02040503050406030204" pitchFamily="18" charset="0"/>
                          </a:rPr>
                          <m:t> </m:t>
                        </m:r>
                        <m:r>
                          <a:rPr lang="en-US" sz="1100" i="1">
                            <a:latin typeface="Cambria Math" panose="02040503050406030204" pitchFamily="18" charset="0"/>
                          </a:rPr>
                          <m:t>𝑆𝑒𝑟𝑣𝑖𝑐𝑒𝑠</m:t>
                        </m:r>
                        <m:r>
                          <a:rPr lang="en-US" sz="1100">
                            <a:latin typeface="Cambria Math" panose="02040503050406030204" pitchFamily="18" charset="0"/>
                          </a:rPr>
                          <m:t> </m:t>
                        </m:r>
                        <m:r>
                          <a:rPr lang="en-US" sz="1100" i="1">
                            <a:latin typeface="Cambria Math" panose="02040503050406030204" pitchFamily="18" charset="0"/>
                          </a:rPr>
                          <m:t>𝑤𝑖𝑡h𝑖𝑛</m:t>
                        </m:r>
                        <m:r>
                          <a:rPr lang="en-US" sz="1100" i="1">
                            <a:latin typeface="Cambria Math" panose="02040503050406030204" pitchFamily="18" charset="0"/>
                          </a:rPr>
                          <m:t> 60 </m:t>
                        </m:r>
                        <m:r>
                          <a:rPr lang="en-US" sz="1100" i="1">
                            <a:latin typeface="Cambria Math" panose="02040503050406030204" pitchFamily="18" charset="0"/>
                          </a:rPr>
                          <m:t>𝑑𝑎𝑦𝑠</m:t>
                        </m:r>
                        <m:r>
                          <a:rPr lang="en-US" sz="1100">
                            <a:latin typeface="Cambria Math" panose="02040503050406030204" pitchFamily="18" charset="0"/>
                          </a:rPr>
                          <m:t> </m:t>
                        </m:r>
                        <m:r>
                          <a:rPr lang="en-US" sz="1100" i="1">
                            <a:latin typeface="Cambria Math" panose="02040503050406030204" pitchFamily="18" charset="0"/>
                          </a:rPr>
                          <m:t>𝐴𝑓𝑡𝑒𝑟</m:t>
                        </m:r>
                        <m:r>
                          <a:rPr lang="en-US" sz="1100">
                            <a:latin typeface="Cambria Math" panose="02040503050406030204" pitchFamily="18" charset="0"/>
                          </a:rPr>
                          <m:t> </m:t>
                        </m:r>
                        <m:r>
                          <a:rPr lang="en-US" sz="1100" i="1">
                            <a:latin typeface="Cambria Math" panose="02040503050406030204" pitchFamily="18" charset="0"/>
                          </a:rPr>
                          <m:t>𝐴𝑠𝑠𝑒𝑠𝑠𝑚𝑒𝑛𝑡</m:t>
                        </m:r>
                      </m:num>
                      <m:den>
                        <m:r>
                          <a:rPr lang="en-US" sz="1100" i="1">
                            <a:latin typeface="Cambria Math" panose="02040503050406030204" pitchFamily="18" charset="0"/>
                          </a:rPr>
                          <m:t>𝑇𝑜𝑡𝑎𝑙</m:t>
                        </m:r>
                        <m:r>
                          <a:rPr lang="en-US" sz="1100">
                            <a:latin typeface="Cambria Math" panose="02040503050406030204" pitchFamily="18" charset="0"/>
                          </a:rPr>
                          <m:t> </m:t>
                        </m:r>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𝑃𝑒𝑟𝑠𝑜𝑛𝑠</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𝐶𝑜𝑙𝑜𝑟</m:t>
                        </m:r>
                        <m:r>
                          <a:rPr lang="en-US" sz="1100">
                            <a:latin typeface="Cambria Math" panose="02040503050406030204" pitchFamily="18" charset="0"/>
                          </a:rPr>
                          <m:t> </m:t>
                        </m:r>
                        <m:r>
                          <m:rPr>
                            <m:sty m:val="p"/>
                          </m:rPr>
                          <a:rPr lang="en-US" sz="1100">
                            <a:latin typeface="Cambria Math" panose="02040503050406030204" pitchFamily="18" charset="0"/>
                          </a:rPr>
                          <m:t>and</m:t>
                        </m:r>
                        <m:r>
                          <a:rPr lang="en-US" sz="1100">
                            <a:latin typeface="Cambria Math" panose="02040503050406030204" pitchFamily="18" charset="0"/>
                          </a:rPr>
                          <m:t> </m:t>
                        </m:r>
                        <m:r>
                          <m:rPr>
                            <m:sty m:val="p"/>
                          </m:rPr>
                          <a:rPr lang="en-US" sz="1100">
                            <a:latin typeface="Cambria Math" panose="02040503050406030204" pitchFamily="18" charset="0"/>
                          </a:rPr>
                          <m:t>Latinos</m:t>
                        </m:r>
                        <m:r>
                          <a:rPr lang="en-US" sz="1100" i="1">
                            <a:latin typeface="Cambria Math" panose="02040503050406030204" pitchFamily="18" charset="0"/>
                          </a:rPr>
                          <m:t>−</m:t>
                        </m:r>
                        <m:r>
                          <m:rPr>
                            <m:sty m:val="p"/>
                          </m:rPr>
                          <a:rPr lang="en-US" sz="1100">
                            <a:latin typeface="Cambria Math" panose="02040503050406030204" pitchFamily="18" charset="0"/>
                          </a:rPr>
                          <m:t>Hispanics</m:t>
                        </m:r>
                        <m:r>
                          <a:rPr lang="en-US" sz="1100">
                            <a:latin typeface="Cambria Math" panose="02040503050406030204" pitchFamily="18" charset="0"/>
                          </a:rPr>
                          <m:t> </m:t>
                        </m:r>
                        <m:r>
                          <a:rPr lang="en-US" sz="1100" i="1">
                            <a:latin typeface="Cambria Math" panose="02040503050406030204" pitchFamily="18" charset="0"/>
                          </a:rPr>
                          <m:t>𝑅𝑒𝑐𝑒𝑖𝑣𝑖𝑛𝑔</m:t>
                        </m:r>
                        <m:r>
                          <a:rPr lang="en-US" sz="1100">
                            <a:latin typeface="Cambria Math" panose="02040503050406030204" pitchFamily="18" charset="0"/>
                          </a:rPr>
                          <m:t> </m:t>
                        </m:r>
                        <m:r>
                          <a:rPr lang="en-US" sz="1100" i="1">
                            <a:latin typeface="Cambria Math" panose="02040503050406030204" pitchFamily="18" charset="0"/>
                          </a:rPr>
                          <m:t>𝑎</m:t>
                        </m:r>
                        <m:r>
                          <a:rPr lang="en-US" sz="1100">
                            <a:latin typeface="Cambria Math" panose="02040503050406030204" pitchFamily="18" charset="0"/>
                          </a:rPr>
                          <m:t> </m:t>
                        </m:r>
                        <m:r>
                          <a:rPr lang="en-US" sz="1100" i="1">
                            <a:latin typeface="Cambria Math" panose="02040503050406030204" pitchFamily="18" charset="0"/>
                          </a:rPr>
                          <m:t>𝐹𝑖𝑟𝑠𝑡</m:t>
                        </m:r>
                        <m:r>
                          <a:rPr lang="en-US" sz="1100">
                            <a:latin typeface="Cambria Math" panose="02040503050406030204" pitchFamily="18" charset="0"/>
                          </a:rPr>
                          <m:t> </m:t>
                        </m:r>
                        <m:r>
                          <a:rPr lang="en-US" sz="1100" i="1">
                            <a:latin typeface="Cambria Math" panose="02040503050406030204" pitchFamily="18" charset="0"/>
                          </a:rPr>
                          <m:t>𝐴𝑠𝑠𝑒𝑠𝑠𝑚𝑒𝑛𝑡</m:t>
                        </m:r>
                      </m:den>
                    </m:f>
                    <m:r>
                      <a:rPr lang="en-US" sz="1100" i="1">
                        <a:latin typeface="Cambria Math" panose="02040503050406030204" pitchFamily="18" charset="0"/>
                      </a:rPr>
                      <m:t>          </m:t>
                    </m:r>
                  </m:oMath>
                </a14:m>
                <a:r>
                  <a:rPr lang="en-US" sz="1100" dirty="0"/>
                  <a:t> </a:t>
                </a:r>
              </a:p>
              <a:p>
                <a:pPr marL="0" indent="0">
                  <a:spcBef>
                    <a:spcPts val="0"/>
                  </a:spcBef>
                  <a:spcAft>
                    <a:spcPts val="1200"/>
                  </a:spcAft>
                  <a:buNone/>
                </a:pPr>
                <a:r>
                  <a:rPr lang="en-US" sz="1100" dirty="0"/>
                  <a:t>(Data source:  Medicaid Claims) </a:t>
                </a:r>
              </a:p>
              <a:p>
                <a:pPr marL="0" indent="0">
                  <a:spcBef>
                    <a:spcPts val="0"/>
                  </a:spcBef>
                  <a:spcAft>
                    <a:spcPts val="0"/>
                  </a:spcAft>
                  <a:buNone/>
                </a:pPr>
                <a:r>
                  <a:rPr lang="en-US" sz="1100" b="1" dirty="0"/>
                  <a:t>Measure 8 (Participation):  Track percentage of non-primary English speaking clients receiving 2 or more services within 2 months after initial assessment.</a:t>
                </a:r>
                <a:endParaRPr lang="en-US" sz="1100" dirty="0"/>
              </a:p>
              <a:p>
                <a:pPr marL="0" indent="0">
                  <a:spcBef>
                    <a:spcPts val="0"/>
                  </a:spcBef>
                  <a:spcAft>
                    <a:spcPts val="0"/>
                  </a:spcAft>
                  <a:buNone/>
                </a:pPr>
                <a14:m>
                  <m:oMathPara xmlns:m="http://schemas.openxmlformats.org/officeDocument/2006/math">
                    <m:oMathParaPr>
                      <m:jc m:val="centerGroup"/>
                    </m:oMathParaPr>
                    <m:oMath xmlns:m="http://schemas.openxmlformats.org/officeDocument/2006/math">
                      <m:f>
                        <m:fPr>
                          <m:ctrlPr>
                            <a:rPr lang="en-US" sz="1100" i="1">
                              <a:latin typeface="Cambria Math" panose="02040503050406030204" pitchFamily="18" charset="0"/>
                            </a:rPr>
                          </m:ctrlPr>
                        </m:fPr>
                        <m:num>
                          <m:eqArr>
                            <m:eqArrPr>
                              <m:ctrlPr>
                                <a:rPr lang="en-US" sz="1100" i="1">
                                  <a:latin typeface="Cambria Math" panose="02040503050406030204" pitchFamily="18" charset="0"/>
                                </a:rPr>
                              </m:ctrlPr>
                            </m:eqArrPr>
                            <m:e>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i="1">
                                  <a:latin typeface="Cambria Math" panose="02040503050406030204" pitchFamily="18" charset="0"/>
                                </a:rPr>
                                <m:t> </m:t>
                              </m:r>
                              <m:r>
                                <a:rPr lang="en-US" sz="1100" i="1">
                                  <a:latin typeface="Cambria Math" panose="02040503050406030204" pitchFamily="18" charset="0"/>
                                </a:rPr>
                                <m:t>𝑁𝑒𝑤</m:t>
                              </m:r>
                              <m:r>
                                <a:rPr lang="en-US" sz="1100" i="1">
                                  <a:latin typeface="Cambria Math" panose="02040503050406030204" pitchFamily="18" charset="0"/>
                                </a:rPr>
                                <m:t> </m:t>
                              </m:r>
                              <m:r>
                                <a:rPr lang="en-US" sz="1100" i="1">
                                  <a:latin typeface="Cambria Math" panose="02040503050406030204" pitchFamily="18" charset="0"/>
                                </a:rPr>
                                <m:t>𝐶𝑙𝑖𝑒𝑛𝑡𝑠</m:t>
                              </m:r>
                              <m:r>
                                <a:rPr lang="en-US" sz="1100" i="1">
                                  <a:latin typeface="Cambria Math" panose="02040503050406030204" pitchFamily="18" charset="0"/>
                                </a:rPr>
                                <m:t> </m:t>
                              </m:r>
                              <m:r>
                                <a:rPr lang="en-US" sz="1100" i="1">
                                  <a:latin typeface="Cambria Math" panose="02040503050406030204" pitchFamily="18" charset="0"/>
                                </a:rPr>
                                <m:t>𝑤h𝑜</m:t>
                              </m:r>
                              <m:r>
                                <a:rPr lang="en-US" sz="1100" i="1">
                                  <a:latin typeface="Cambria Math" panose="02040503050406030204" pitchFamily="18" charset="0"/>
                                </a:rPr>
                                <m:t> </m:t>
                              </m:r>
                              <m:r>
                                <a:rPr lang="en-US" sz="1100" i="1">
                                  <a:latin typeface="Cambria Math" panose="02040503050406030204" pitchFamily="18" charset="0"/>
                                </a:rPr>
                                <m:t>𝑎𝑟𝑒</m:t>
                              </m:r>
                              <m:r>
                                <a:rPr lang="en-US" sz="1100">
                                  <a:latin typeface="Cambria Math" panose="02040503050406030204" pitchFamily="18" charset="0"/>
                                </a:rPr>
                                <m:t> </m:t>
                              </m:r>
                              <m:r>
                                <a:rPr lang="en-US" sz="1100" i="1">
                                  <a:latin typeface="Cambria Math" panose="02040503050406030204" pitchFamily="18" charset="0"/>
                                </a:rPr>
                                <m:t>𝑛𝑜𝑛</m:t>
                              </m:r>
                              <m:r>
                                <a:rPr lang="en-US" sz="1100" i="1">
                                  <a:latin typeface="Cambria Math" panose="02040503050406030204" pitchFamily="18" charset="0"/>
                                </a:rPr>
                                <m:t>−</m:t>
                              </m:r>
                              <m:r>
                                <a:rPr lang="en-US" sz="1100" i="1">
                                  <a:latin typeface="Cambria Math" panose="02040503050406030204" pitchFamily="18" charset="0"/>
                                </a:rPr>
                                <m:t>𝑝𝑟𝑖𝑚𝑎𝑟𝑦</m:t>
                              </m:r>
                              <m:r>
                                <a:rPr lang="en-US" sz="1100">
                                  <a:latin typeface="Cambria Math" panose="02040503050406030204" pitchFamily="18" charset="0"/>
                                </a:rPr>
                                <m:t> </m:t>
                              </m:r>
                              <m:r>
                                <a:rPr lang="en-US" sz="1100" i="1">
                                  <a:latin typeface="Cambria Math" panose="02040503050406030204" pitchFamily="18" charset="0"/>
                                </a:rPr>
                                <m:t>𝐸𝑛𝑔𝑙𝑖𝑠h</m:t>
                              </m:r>
                              <m:r>
                                <a:rPr lang="en-US" sz="1100">
                                  <a:latin typeface="Cambria Math" panose="02040503050406030204" pitchFamily="18" charset="0"/>
                                </a:rPr>
                                <m:t> </m:t>
                              </m:r>
                              <m:r>
                                <a:rPr lang="en-US" sz="1100" i="1">
                                  <a:latin typeface="Cambria Math" panose="02040503050406030204" pitchFamily="18" charset="0"/>
                                </a:rPr>
                                <m:t>𝑆𝑝𝑒𝑎𝑘𝑒𝑟𝑠</m:t>
                              </m:r>
                              <m:r>
                                <a:rPr lang="en-US" sz="1100">
                                  <a:latin typeface="Cambria Math" panose="02040503050406030204" pitchFamily="18" charset="0"/>
                                </a:rPr>
                                <m:t> </m:t>
                              </m:r>
                              <m:r>
                                <a:rPr lang="en-US" sz="1100" i="1">
                                  <a:latin typeface="Cambria Math" panose="02040503050406030204" pitchFamily="18" charset="0"/>
                                </a:rPr>
                                <m:t>𝑖𝑛</m:t>
                              </m:r>
                              <m:r>
                                <a:rPr lang="en-US" sz="1100">
                                  <a:latin typeface="Cambria Math" panose="02040503050406030204" pitchFamily="18" charset="0"/>
                                </a:rPr>
                                <m:t> </m:t>
                              </m:r>
                              <m:r>
                                <a:rPr lang="en-US" sz="1100" i="1">
                                  <a:latin typeface="Cambria Math" panose="02040503050406030204" pitchFamily="18" charset="0"/>
                                </a:rPr>
                                <m:t>𝐶𝐶𝐵𝐻𝐶𝑠</m:t>
                              </m:r>
                            </m:e>
                            <m:e>
                              <m:r>
                                <a:rPr lang="en-US" sz="1100" i="1">
                                  <a:latin typeface="Cambria Math" panose="02040503050406030204" pitchFamily="18" charset="0"/>
                                </a:rPr>
                                <m:t>𝑅𝑒𝑡𝑢𝑟𝑛𝑖𝑛𝑔</m:t>
                              </m:r>
                              <m:r>
                                <a:rPr lang="en-US" sz="1100">
                                  <a:latin typeface="Cambria Math" panose="02040503050406030204" pitchFamily="18" charset="0"/>
                                </a:rPr>
                                <m:t> </m:t>
                              </m:r>
                              <m:r>
                                <a:rPr lang="en-US" sz="1100" i="1">
                                  <a:latin typeface="Cambria Math" panose="02040503050406030204" pitchFamily="18" charset="0"/>
                                </a:rPr>
                                <m:t>𝑓𝑜𝑟</m:t>
                              </m:r>
                              <m:r>
                                <a:rPr lang="en-US" sz="1100">
                                  <a:latin typeface="Cambria Math" panose="02040503050406030204" pitchFamily="18" charset="0"/>
                                </a:rPr>
                                <m:t> 2 </m:t>
                              </m:r>
                              <m:r>
                                <a:rPr lang="en-US" sz="1100" i="1">
                                  <a:latin typeface="Cambria Math" panose="02040503050406030204" pitchFamily="18" charset="0"/>
                                </a:rPr>
                                <m:t>𝑆𝑒𝑟𝑣𝑖𝑐𝑒𝑠</m:t>
                              </m:r>
                              <m:r>
                                <a:rPr lang="en-US" sz="1100">
                                  <a:latin typeface="Cambria Math" panose="02040503050406030204" pitchFamily="18" charset="0"/>
                                </a:rPr>
                                <m:t> </m:t>
                              </m:r>
                              <m:r>
                                <a:rPr lang="en-US" sz="1100" i="1">
                                  <a:latin typeface="Cambria Math" panose="02040503050406030204" pitchFamily="18" charset="0"/>
                                </a:rPr>
                                <m:t>𝑤𝑖𝑡h𝑖𝑛</m:t>
                              </m:r>
                              <m:r>
                                <a:rPr lang="en-US" sz="1100" i="1">
                                  <a:latin typeface="Cambria Math" panose="02040503050406030204" pitchFamily="18" charset="0"/>
                                </a:rPr>
                                <m:t> 60 </m:t>
                              </m:r>
                              <m:r>
                                <a:rPr lang="en-US" sz="1100" i="1">
                                  <a:latin typeface="Cambria Math" panose="02040503050406030204" pitchFamily="18" charset="0"/>
                                </a:rPr>
                                <m:t>𝑑𝑎𝑦𝑠</m:t>
                              </m:r>
                              <m:r>
                                <a:rPr lang="en-US" sz="1100">
                                  <a:latin typeface="Cambria Math" panose="02040503050406030204" pitchFamily="18" charset="0"/>
                                </a:rPr>
                                <m:t> </m:t>
                              </m:r>
                              <m:r>
                                <a:rPr lang="en-US" sz="1100" i="1">
                                  <a:latin typeface="Cambria Math" panose="02040503050406030204" pitchFamily="18" charset="0"/>
                                </a:rPr>
                                <m:t>𝐴𝑓𝑡𝑒𝑟</m:t>
                              </m:r>
                              <m:r>
                                <a:rPr lang="en-US" sz="1100">
                                  <a:latin typeface="Cambria Math" panose="02040503050406030204" pitchFamily="18" charset="0"/>
                                </a:rPr>
                                <m:t> </m:t>
                              </m:r>
                              <m:r>
                                <a:rPr lang="en-US" sz="1100" i="1">
                                  <a:latin typeface="Cambria Math" panose="02040503050406030204" pitchFamily="18" charset="0"/>
                                </a:rPr>
                                <m:t>𝐴𝑠𝑠𝑒𝑠𝑠𝑚𝑒𝑛𝑡</m:t>
                              </m:r>
                            </m:e>
                          </m:eqArr>
                        </m:num>
                        <m:den>
                          <m:r>
                            <a:rPr lang="en-US" sz="1100" i="1">
                              <a:latin typeface="Cambria Math" panose="02040503050406030204" pitchFamily="18" charset="0"/>
                            </a:rPr>
                            <m:t>𝑇𝑜𝑡𝑎𝑙</m:t>
                          </m:r>
                          <m:r>
                            <a:rPr lang="en-US" sz="1100">
                              <a:latin typeface="Cambria Math" panose="02040503050406030204" pitchFamily="18" charset="0"/>
                            </a:rPr>
                            <m:t> </m:t>
                          </m:r>
                          <m:r>
                            <a:rPr lang="en-US" sz="1100" i="1">
                              <a:latin typeface="Cambria Math" panose="02040503050406030204" pitchFamily="18" charset="0"/>
                            </a:rPr>
                            <m:t>𝑁𝑢𝑚𝑏𝑒𝑟</m:t>
                          </m:r>
                          <m:r>
                            <a:rPr lang="en-US" sz="1100">
                              <a:latin typeface="Cambria Math" panose="02040503050406030204" pitchFamily="18" charset="0"/>
                            </a:rPr>
                            <m:t> </m:t>
                          </m:r>
                          <m:r>
                            <a:rPr lang="en-US" sz="1100" i="1">
                              <a:latin typeface="Cambria Math" panose="02040503050406030204" pitchFamily="18" charset="0"/>
                            </a:rPr>
                            <m:t>𝑜𝑓</m:t>
                          </m:r>
                          <m:r>
                            <a:rPr lang="en-US" sz="1100">
                              <a:latin typeface="Cambria Math" panose="02040503050406030204" pitchFamily="18" charset="0"/>
                            </a:rPr>
                            <m:t> </m:t>
                          </m:r>
                          <m:r>
                            <a:rPr lang="en-US" sz="1100" i="1">
                              <a:latin typeface="Cambria Math" panose="02040503050406030204" pitchFamily="18" charset="0"/>
                            </a:rPr>
                            <m:t>𝑛𝑜𝑛</m:t>
                          </m:r>
                          <m:r>
                            <a:rPr lang="en-US" sz="1100" i="1">
                              <a:latin typeface="Cambria Math" panose="02040503050406030204" pitchFamily="18" charset="0"/>
                            </a:rPr>
                            <m:t>−</m:t>
                          </m:r>
                          <m:r>
                            <a:rPr lang="en-US" sz="1100" i="1">
                              <a:latin typeface="Cambria Math" panose="02040503050406030204" pitchFamily="18" charset="0"/>
                            </a:rPr>
                            <m:t>𝑝𝑟𝑖𝑚𝑎𝑟𝑦</m:t>
                          </m:r>
                          <m:r>
                            <a:rPr lang="en-US" sz="1100">
                              <a:latin typeface="Cambria Math" panose="02040503050406030204" pitchFamily="18" charset="0"/>
                            </a:rPr>
                            <m:t> </m:t>
                          </m:r>
                          <m:r>
                            <a:rPr lang="en-US" sz="1100" i="1">
                              <a:latin typeface="Cambria Math" panose="02040503050406030204" pitchFamily="18" charset="0"/>
                            </a:rPr>
                            <m:t>𝐸𝑛𝑔𝑙𝑖𝑠h</m:t>
                          </m:r>
                          <m:r>
                            <a:rPr lang="en-US" sz="1100">
                              <a:latin typeface="Cambria Math" panose="02040503050406030204" pitchFamily="18" charset="0"/>
                            </a:rPr>
                            <m:t> </m:t>
                          </m:r>
                          <m:r>
                            <a:rPr lang="en-US" sz="1100" i="1">
                              <a:latin typeface="Cambria Math" panose="02040503050406030204" pitchFamily="18" charset="0"/>
                            </a:rPr>
                            <m:t>𝑆𝑝𝑒𝑎𝑘𝑒𝑟𝑠</m:t>
                          </m:r>
                          <m:r>
                            <a:rPr lang="en-US" sz="1100">
                              <a:latin typeface="Cambria Math" panose="02040503050406030204" pitchFamily="18" charset="0"/>
                            </a:rPr>
                            <m:t> </m:t>
                          </m:r>
                          <m:r>
                            <a:rPr lang="en-US" sz="1100" i="1">
                              <a:latin typeface="Cambria Math" panose="02040503050406030204" pitchFamily="18" charset="0"/>
                            </a:rPr>
                            <m:t>𝑅𝑒𝑐𝑒𝑖𝑣𝑖𝑛𝑔</m:t>
                          </m:r>
                          <m:r>
                            <a:rPr lang="en-US" sz="1100">
                              <a:latin typeface="Cambria Math" panose="02040503050406030204" pitchFamily="18" charset="0"/>
                            </a:rPr>
                            <m:t> </m:t>
                          </m:r>
                          <m:r>
                            <a:rPr lang="en-US" sz="1100" i="1">
                              <a:latin typeface="Cambria Math" panose="02040503050406030204" pitchFamily="18" charset="0"/>
                            </a:rPr>
                            <m:t>𝑎</m:t>
                          </m:r>
                          <m:r>
                            <a:rPr lang="en-US" sz="1100">
                              <a:latin typeface="Cambria Math" panose="02040503050406030204" pitchFamily="18" charset="0"/>
                            </a:rPr>
                            <m:t> </m:t>
                          </m:r>
                          <m:r>
                            <a:rPr lang="en-US" sz="1100" i="1">
                              <a:latin typeface="Cambria Math" panose="02040503050406030204" pitchFamily="18" charset="0"/>
                            </a:rPr>
                            <m:t>𝐹𝑖𝑟𝑠𝑡</m:t>
                          </m:r>
                          <m:r>
                            <a:rPr lang="en-US" sz="1100">
                              <a:latin typeface="Cambria Math" panose="02040503050406030204" pitchFamily="18" charset="0"/>
                            </a:rPr>
                            <m:t> </m:t>
                          </m:r>
                          <m:r>
                            <a:rPr lang="en-US" sz="1100" i="1">
                              <a:latin typeface="Cambria Math" panose="02040503050406030204" pitchFamily="18" charset="0"/>
                            </a:rPr>
                            <m:t>𝐴𝑠𝑠𝑒𝑠𝑠𝑚𝑒𝑛𝑡</m:t>
                          </m:r>
                        </m:den>
                      </m:f>
                    </m:oMath>
                  </m:oMathPara>
                </a14:m>
                <a:endParaRPr lang="en-US" sz="1100" dirty="0"/>
              </a:p>
              <a:p>
                <a:pPr marL="0" indent="0">
                  <a:spcBef>
                    <a:spcPts val="0"/>
                  </a:spcBef>
                  <a:spcAft>
                    <a:spcPts val="0"/>
                  </a:spcAft>
                  <a:buNone/>
                </a:pPr>
                <a:r>
                  <a:rPr lang="en-US" sz="1100" dirty="0"/>
                  <a:t>(Data source:  Medicaid Claims) </a:t>
                </a:r>
              </a:p>
              <a:p>
                <a:pPr>
                  <a:spcBef>
                    <a:spcPts val="0"/>
                  </a:spcBef>
                  <a:spcAft>
                    <a:spcPts val="0"/>
                  </a:spcAft>
                </a:pPr>
                <a:endParaRPr lang="en-US" sz="1000" dirty="0"/>
              </a:p>
            </p:txBody>
          </p:sp>
        </mc:Choice>
        <mc:Fallback xmlns="">
          <p:sp>
            <p:nvSpPr>
              <p:cNvPr id="6" name="Content Placeholder 5"/>
              <p:cNvSpPr>
                <a:spLocks noGrp="1" noRot="1" noChangeAspect="1" noMove="1" noResize="1" noEditPoints="1" noAdjustHandles="1" noChangeArrowheads="1" noChangeShapeType="1" noTextEdit="1"/>
              </p:cNvSpPr>
              <p:nvPr>
                <p:ph sz="half" idx="2"/>
              </p:nvPr>
            </p:nvSpPr>
            <p:spPr>
              <a:blipFill rotWithShape="0">
                <a:blip r:embed="rId4"/>
                <a:stretch>
                  <a:fillRect t="-133" r="-15273"/>
                </a:stretch>
              </a:blipFill>
            </p:spPr>
            <p:txBody>
              <a:bodyPr/>
              <a:lstStyle/>
              <a:p>
                <a:r>
                  <a:rPr lang="en-US">
                    <a:noFill/>
                  </a:rPr>
                  <a:t> </a:t>
                </a:r>
              </a:p>
            </p:txBody>
          </p:sp>
        </mc:Fallback>
      </mc:AlternateContent>
      <p:sp>
        <p:nvSpPr>
          <p:cNvPr id="3" name="Slide Number Placeholder 2"/>
          <p:cNvSpPr>
            <a:spLocks noGrp="1"/>
          </p:cNvSpPr>
          <p:nvPr>
            <p:ph type="sldNum" sz="quarter" idx="12"/>
          </p:nvPr>
        </p:nvSpPr>
        <p:spPr/>
        <p:txBody>
          <a:bodyPr/>
          <a:lstStyle/>
          <a:p>
            <a:fld id="{3BF7CD9F-2F9C-6E45-B03B-11A66B447909}" type="slidenum">
              <a:rPr lang="en-US" smtClean="0"/>
              <a:t>46</a:t>
            </a:fld>
            <a:endParaRPr lang="en-US"/>
          </a:p>
        </p:txBody>
      </p:sp>
    </p:spTree>
    <p:extLst>
      <p:ext uri="{BB962C8B-B14F-4D97-AF65-F5344CB8AC3E}">
        <p14:creationId xmlns:p14="http://schemas.microsoft.com/office/powerpoint/2010/main" val="19548440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 Level Data Elements</a:t>
            </a:r>
            <a:endParaRPr lang="en-US" dirty="0"/>
          </a:p>
        </p:txBody>
      </p:sp>
      <p:sp>
        <p:nvSpPr>
          <p:cNvPr id="3" name="Slide Number Placeholder 2"/>
          <p:cNvSpPr>
            <a:spLocks noGrp="1"/>
          </p:cNvSpPr>
          <p:nvPr>
            <p:ph type="sldNum" sz="quarter" idx="12"/>
          </p:nvPr>
        </p:nvSpPr>
        <p:spPr/>
        <p:txBody>
          <a:bodyPr/>
          <a:lstStyle/>
          <a:p>
            <a:fld id="{3BF7CD9F-2F9C-6E45-B03B-11A66B447909}" type="slidenum">
              <a:rPr lang="en-US" smtClean="0"/>
              <a:t>47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942201971"/>
              </p:ext>
            </p:extLst>
          </p:nvPr>
        </p:nvGraphicFramePr>
        <p:xfrm>
          <a:off x="526014" y="1828893"/>
          <a:ext cx="11136923" cy="4592600"/>
        </p:xfrm>
        <a:graphic>
          <a:graphicData uri="http://schemas.openxmlformats.org/drawingml/2006/table">
            <a:tbl>
              <a:tblPr>
                <a:tableStyleId>{5C22544A-7EE6-4342-B048-85BDC9FD1C3A}</a:tableStyleId>
              </a:tblPr>
              <a:tblGrid>
                <a:gridCol w="2731699"/>
                <a:gridCol w="780485"/>
                <a:gridCol w="780485"/>
                <a:gridCol w="6844254"/>
              </a:tblGrid>
              <a:tr h="208619">
                <a:tc>
                  <a:txBody>
                    <a:bodyPr/>
                    <a:lstStyle/>
                    <a:p>
                      <a:pPr algn="l" fontAlgn="ctr"/>
                      <a:r>
                        <a:rPr lang="en-US" sz="900" u="none" strike="noStrike" dirty="0">
                          <a:solidFill>
                            <a:schemeClr val="accent1"/>
                          </a:solidFill>
                          <a:effectLst/>
                        </a:rPr>
                        <a:t>FIELD NAME</a:t>
                      </a:r>
                      <a:endParaRPr lang="en-US" sz="900" b="1" i="0" u="none" strike="noStrike" dirty="0">
                        <a:solidFill>
                          <a:schemeClr val="accent1"/>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en-US" sz="900" u="none" strike="noStrike" dirty="0">
                          <a:solidFill>
                            <a:schemeClr val="accent1"/>
                          </a:solidFill>
                          <a:effectLst/>
                        </a:rPr>
                        <a:t>FIELD #</a:t>
                      </a:r>
                      <a:endParaRPr lang="en-US" sz="900" b="1" i="0" u="none" strike="noStrike" dirty="0">
                        <a:solidFill>
                          <a:schemeClr val="accent1"/>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en-US" sz="900" u="none" strike="noStrike" dirty="0">
                          <a:solidFill>
                            <a:schemeClr val="accent1"/>
                          </a:solidFill>
                          <a:effectLst/>
                        </a:rPr>
                        <a:t>FORMAT</a:t>
                      </a:r>
                      <a:endParaRPr lang="en-US" sz="900" b="1" i="0" u="none" strike="noStrike" dirty="0">
                        <a:solidFill>
                          <a:schemeClr val="accent1"/>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l" fontAlgn="ctr"/>
                      <a:r>
                        <a:rPr lang="en-US" sz="900" u="none" strike="noStrike" dirty="0">
                          <a:solidFill>
                            <a:schemeClr val="accent1"/>
                          </a:solidFill>
                          <a:effectLst/>
                        </a:rPr>
                        <a:t>BRIEF DESCRIPTION</a:t>
                      </a:r>
                      <a:endParaRPr lang="en-US" sz="900" b="1" i="0" u="none" strike="noStrike" dirty="0">
                        <a:solidFill>
                          <a:schemeClr val="accent1"/>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208619">
                <a:tc>
                  <a:txBody>
                    <a:bodyPr/>
                    <a:lstStyle/>
                    <a:p>
                      <a:pPr algn="l" fontAlgn="ctr"/>
                      <a:r>
                        <a:rPr lang="en-US" sz="900" u="none" strike="noStrike" dirty="0" err="1">
                          <a:effectLst/>
                        </a:rPr>
                        <a:t>NPI</a:t>
                      </a:r>
                      <a:r>
                        <a:rPr lang="en-US" sz="900" u="none" strike="noStrike" dirty="0">
                          <a:effectLst/>
                        </a:rPr>
                        <a:t>/</a:t>
                      </a:r>
                      <a:r>
                        <a:rPr lang="en-US" sz="900" u="none" strike="noStrike" dirty="0" err="1">
                          <a:effectLst/>
                        </a:rPr>
                        <a:t>UMPI</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dirty="0">
                          <a:effectLst/>
                        </a:rPr>
                        <a:t>X(10)</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900" u="none" strike="noStrike" dirty="0">
                          <a:effectLst/>
                        </a:rPr>
                        <a:t>Unique identifier of the clinic (used for </a:t>
                      </a:r>
                      <a:r>
                        <a:rPr lang="en-US" sz="900" u="none" strike="noStrike" dirty="0" err="1">
                          <a:effectLst/>
                        </a:rPr>
                        <a:t>CCBHC</a:t>
                      </a:r>
                      <a:r>
                        <a:rPr lang="en-US" sz="900" u="none" strike="noStrike" dirty="0">
                          <a:effectLst/>
                        </a:rPr>
                        <a:t> billing)</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8619">
                <a:tc>
                  <a:txBody>
                    <a:bodyPr/>
                    <a:lstStyle/>
                    <a:p>
                      <a:pPr algn="l" fontAlgn="ctr"/>
                      <a:r>
                        <a:rPr lang="sv-SE" sz="900" u="none" strike="noStrike">
                          <a:effectLst/>
                        </a:rPr>
                        <a:t>PMIN (MN MHCP Consumer ID)</a:t>
                      </a:r>
                      <a:endParaRPr lang="sv-SE"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X(8)</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900" u="none" strike="noStrike" dirty="0">
                          <a:effectLst/>
                        </a:rPr>
                        <a:t>Unique </a:t>
                      </a:r>
                      <a:r>
                        <a:rPr lang="en-US" sz="900" u="none" strike="noStrike" dirty="0" err="1">
                          <a:effectLst/>
                        </a:rPr>
                        <a:t>MHCP</a:t>
                      </a:r>
                      <a:r>
                        <a:rPr lang="en-US" sz="900" u="none" strike="noStrike" dirty="0">
                          <a:effectLst/>
                        </a:rPr>
                        <a:t> Consumer identifier of the Consumer – leads with zeros</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8619">
                <a:tc>
                  <a:txBody>
                    <a:bodyPr/>
                    <a:lstStyle/>
                    <a:p>
                      <a:pPr algn="l" fontAlgn="ctr"/>
                      <a:r>
                        <a:rPr lang="en-US" sz="900" u="none" strike="noStrike">
                          <a:effectLst/>
                        </a:rPr>
                        <a:t>Other Consumer ID</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3</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X(12)</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900" u="none" strike="noStrike" dirty="0">
                          <a:effectLst/>
                        </a:rPr>
                        <a:t>Unique  clinic identifier of the Consumer for Consumers without </a:t>
                      </a:r>
                      <a:r>
                        <a:rPr lang="en-US" sz="900" u="none" strike="noStrike" dirty="0" err="1">
                          <a:effectLst/>
                        </a:rPr>
                        <a:t>PMIN</a:t>
                      </a:r>
                      <a:r>
                        <a:rPr lang="en-US" sz="900" u="none" strike="noStrike" dirty="0">
                          <a:effectLst/>
                        </a:rPr>
                        <a:t> - lead with zeros</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8619">
                <a:tc>
                  <a:txBody>
                    <a:bodyPr/>
                    <a:lstStyle/>
                    <a:p>
                      <a:pPr algn="l" fontAlgn="ctr"/>
                      <a:r>
                        <a:rPr lang="en-US" sz="900" u="none" strike="noStrike">
                          <a:effectLst/>
                        </a:rPr>
                        <a:t>Date of Birth</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4</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X(10)</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900" u="none" strike="noStrike" dirty="0">
                          <a:effectLst/>
                        </a:rPr>
                        <a:t>Identifies the date the Consumer was born (MM/DD/</a:t>
                      </a:r>
                      <a:r>
                        <a:rPr lang="en-US" sz="900" u="none" strike="noStrike" dirty="0" err="1">
                          <a:effectLst/>
                        </a:rPr>
                        <a:t>YYYY</a:t>
                      </a:r>
                      <a:r>
                        <a:rPr lang="en-US" sz="900" u="none" strike="noStrike" dirty="0">
                          <a:effectLst/>
                        </a:rPr>
                        <a:t>)</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8619">
                <a:tc>
                  <a:txBody>
                    <a:bodyPr/>
                    <a:lstStyle/>
                    <a:p>
                      <a:pPr algn="l" fontAlgn="ctr"/>
                      <a:r>
                        <a:rPr lang="en-US" sz="900" u="none" strike="noStrike">
                          <a:effectLst/>
                        </a:rPr>
                        <a:t>Gender</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5</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X(1)</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900" u="none" strike="noStrike" dirty="0">
                          <a:effectLst/>
                        </a:rPr>
                        <a:t>Identifies the gender of the Consumer as Consumer self-identifies</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8619">
                <a:tc>
                  <a:txBody>
                    <a:bodyPr/>
                    <a:lstStyle/>
                    <a:p>
                      <a:pPr algn="l" fontAlgn="ctr"/>
                      <a:r>
                        <a:rPr lang="en-US" sz="900" u="none" strike="noStrike">
                          <a:effectLst/>
                        </a:rPr>
                        <a:t>Race</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X(5)</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900" u="none" strike="noStrike" dirty="0">
                          <a:effectLst/>
                        </a:rPr>
                        <a:t>Identifies the race of the Consumer- Up to 5 race codes</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8619">
                <a:tc>
                  <a:txBody>
                    <a:bodyPr/>
                    <a:lstStyle/>
                    <a:p>
                      <a:pPr algn="l" fontAlgn="ctr"/>
                      <a:r>
                        <a:rPr lang="en-US" sz="900" u="none" strike="noStrike">
                          <a:effectLst/>
                        </a:rPr>
                        <a:t>Ethnicity</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7</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X(1)</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900" u="none" strike="noStrike" dirty="0">
                          <a:effectLst/>
                        </a:rPr>
                        <a:t>Identifies whether the Consumer is of Hispanic origin or not</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8619">
                <a:tc>
                  <a:txBody>
                    <a:bodyPr/>
                    <a:lstStyle/>
                    <a:p>
                      <a:pPr algn="l" fontAlgn="ctr"/>
                      <a:r>
                        <a:rPr lang="en-US" sz="900" u="none" strike="noStrike">
                          <a:effectLst/>
                        </a:rPr>
                        <a:t>Health Insurance status</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8</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X(1)</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US" sz="900" u="none" strike="noStrike" dirty="0">
                          <a:effectLst/>
                        </a:rPr>
                        <a:t>Health Insurance Status at Status date. </a:t>
                      </a:r>
                      <a:r>
                        <a:rPr lang="en-US" sz="900" u="none" strike="noStrike" dirty="0" err="1">
                          <a:effectLst/>
                        </a:rPr>
                        <a:t>CCBHCs</a:t>
                      </a:r>
                      <a:r>
                        <a:rPr lang="en-US" sz="900" u="none" strike="noStrike" dirty="0">
                          <a:effectLst/>
                        </a:rPr>
                        <a:t> should update and pull this information on quarterly basis.</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8619">
                <a:tc>
                  <a:txBody>
                    <a:bodyPr/>
                    <a:lstStyle/>
                    <a:p>
                      <a:pPr algn="l" fontAlgn="ctr"/>
                      <a:r>
                        <a:rPr lang="en-US" sz="900" u="none" strike="noStrike">
                          <a:effectLst/>
                        </a:rPr>
                        <a:t>Housing/residential status</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X(2)</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900" u="none" strike="noStrike" dirty="0">
                          <a:effectLst/>
                        </a:rPr>
                        <a:t>Residential Status at Status Date. </a:t>
                      </a:r>
                      <a:r>
                        <a:rPr lang="en-US" sz="900" u="none" strike="noStrike" dirty="0" err="1">
                          <a:effectLst/>
                        </a:rPr>
                        <a:t>CCBHCs</a:t>
                      </a:r>
                      <a:r>
                        <a:rPr lang="en-US" sz="900" u="none" strike="noStrike" dirty="0">
                          <a:effectLst/>
                        </a:rPr>
                        <a:t> should update and pull this information on quarterly basis.</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8619">
                <a:tc>
                  <a:txBody>
                    <a:bodyPr/>
                    <a:lstStyle/>
                    <a:p>
                      <a:pPr algn="l" fontAlgn="ctr"/>
                      <a:r>
                        <a:rPr lang="en-US" sz="900" u="none" strike="noStrike">
                          <a:effectLst/>
                        </a:rPr>
                        <a:t>Consumer's Preferred Language (Primary)</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10</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X(2)</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900" u="none" strike="noStrike" dirty="0">
                          <a:effectLst/>
                        </a:rPr>
                        <a:t>Identifies the primary language the Consumer </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8619">
                <a:tc>
                  <a:txBody>
                    <a:bodyPr/>
                    <a:lstStyle/>
                    <a:p>
                      <a:pPr algn="l" fontAlgn="ctr"/>
                      <a:r>
                        <a:rPr lang="en-US" sz="900" u="none" strike="noStrike" dirty="0">
                          <a:effectLst/>
                        </a:rPr>
                        <a:t>Consumer's Preferred Language (Secondary)</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dirty="0">
                          <a:effectLst/>
                        </a:rPr>
                        <a:t>11</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X(2)</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900" u="none" strike="noStrike" dirty="0">
                          <a:effectLst/>
                        </a:rPr>
                        <a:t>Identifies the secondary language the Consumer</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8619">
                <a:tc>
                  <a:txBody>
                    <a:bodyPr/>
                    <a:lstStyle/>
                    <a:p>
                      <a:pPr algn="l" fontAlgn="ctr"/>
                      <a:r>
                        <a:rPr lang="en-US" sz="900" u="none" strike="noStrike">
                          <a:effectLst/>
                        </a:rPr>
                        <a:t>Veteran/Military Status</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X(1)</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900" u="none" strike="noStrike" dirty="0">
                          <a:effectLst/>
                        </a:rPr>
                        <a:t>Identifies if the Consumer is a Veteran or is in Active Duty status at 1st </a:t>
                      </a:r>
                      <a:r>
                        <a:rPr lang="en-US" sz="900" u="none" strike="noStrike" dirty="0" err="1">
                          <a:effectLst/>
                        </a:rPr>
                        <a:t>CCBHC</a:t>
                      </a:r>
                      <a:r>
                        <a:rPr lang="en-US" sz="900" u="none" strike="noStrike" dirty="0">
                          <a:effectLst/>
                        </a:rPr>
                        <a:t> service</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8619">
                <a:tc>
                  <a:txBody>
                    <a:bodyPr/>
                    <a:lstStyle/>
                    <a:p>
                      <a:pPr algn="l" fontAlgn="ctr"/>
                      <a:r>
                        <a:rPr lang="en-US" sz="900" u="none" strike="noStrike">
                          <a:effectLst/>
                        </a:rPr>
                        <a:t>CCBHC Start Date for Current Consumer</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13</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X(10)</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900" u="none" strike="noStrike" dirty="0">
                          <a:effectLst/>
                        </a:rPr>
                        <a:t>Identifies the date a current Consumer received first </a:t>
                      </a:r>
                      <a:r>
                        <a:rPr lang="en-US" sz="900" u="none" strike="noStrike" dirty="0" err="1">
                          <a:effectLst/>
                        </a:rPr>
                        <a:t>CCBHC</a:t>
                      </a:r>
                      <a:r>
                        <a:rPr lang="en-US" sz="900" u="none" strike="noStrike" dirty="0">
                          <a:effectLst/>
                        </a:rPr>
                        <a:t> service  (MM/DD/</a:t>
                      </a:r>
                      <a:r>
                        <a:rPr lang="en-US" sz="900" u="none" strike="noStrike" dirty="0" err="1">
                          <a:effectLst/>
                        </a:rPr>
                        <a:t>YYYY</a:t>
                      </a:r>
                      <a:r>
                        <a:rPr lang="en-US" sz="900" u="none" strike="noStrike" dirty="0">
                          <a:effectLst/>
                        </a:rPr>
                        <a:t>) starting 7/1/17</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2663">
                <a:tc>
                  <a:txBody>
                    <a:bodyPr/>
                    <a:lstStyle/>
                    <a:p>
                      <a:pPr algn="l" fontAlgn="b"/>
                      <a:r>
                        <a:rPr lang="en-US" sz="900" u="none" strike="noStrike" dirty="0">
                          <a:effectLst/>
                        </a:rPr>
                        <a:t>Date of First </a:t>
                      </a:r>
                      <a:r>
                        <a:rPr lang="en-US" sz="900" u="none" strike="noStrike" dirty="0" err="1">
                          <a:effectLst/>
                        </a:rPr>
                        <a:t>CCBHC</a:t>
                      </a:r>
                      <a:r>
                        <a:rPr lang="en-US" sz="900" u="none" strike="noStrike" dirty="0">
                          <a:effectLst/>
                        </a:rPr>
                        <a:t> Contact for new Consumer </a:t>
                      </a:r>
                      <a:endParaRPr lang="en-US" sz="900" b="0" i="0" u="none" strike="noStrike" dirty="0">
                        <a:solidFill>
                          <a:srgbClr val="000000"/>
                        </a:solidFill>
                        <a:effectLst/>
                        <a:latin typeface="Calibri" panose="020F0502020204030204" pitchFamily="34" charset="0"/>
                      </a:endParaRPr>
                    </a:p>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14</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X(10)</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900" u="none" strike="noStrike" dirty="0">
                          <a:effectLst/>
                        </a:rPr>
                        <a:t>Identifies the date a new Consumer first contact </a:t>
                      </a:r>
                      <a:r>
                        <a:rPr lang="en-US" sz="900" u="none" strike="noStrike" dirty="0" err="1">
                          <a:effectLst/>
                        </a:rPr>
                        <a:t>CCBHC</a:t>
                      </a:r>
                      <a:r>
                        <a:rPr lang="en-US" sz="900" u="none" strike="noStrike" dirty="0">
                          <a:effectLst/>
                        </a:rPr>
                        <a:t> to receive service  (MM/DD/</a:t>
                      </a:r>
                      <a:r>
                        <a:rPr lang="en-US" sz="900" u="none" strike="noStrike" dirty="0" err="1">
                          <a:effectLst/>
                        </a:rPr>
                        <a:t>YYYY</a:t>
                      </a:r>
                      <a:r>
                        <a:rPr lang="en-US" sz="900" u="none" strike="noStrike" dirty="0">
                          <a:effectLst/>
                        </a:rPr>
                        <a:t>) starting 7/1/17</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2663">
                <a:tc>
                  <a:txBody>
                    <a:bodyPr/>
                    <a:lstStyle/>
                    <a:p>
                      <a:pPr algn="l" fontAlgn="b"/>
                      <a:r>
                        <a:rPr lang="en-US" sz="900" u="none" strike="noStrike" dirty="0">
                          <a:effectLst/>
                        </a:rPr>
                        <a:t>Date of Initial Evaluation for New Consumer</a:t>
                      </a:r>
                      <a:endParaRPr lang="en-US" sz="900" b="0" i="0" u="none" strike="noStrike" dirty="0">
                        <a:solidFill>
                          <a:srgbClr val="000000"/>
                        </a:solidFill>
                        <a:effectLst/>
                        <a:latin typeface="Calibri" panose="020F0502020204030204" pitchFamily="34" charset="0"/>
                      </a:endParaRPr>
                    </a:p>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15</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X(10)</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900" u="none" strike="noStrike" dirty="0">
                          <a:effectLst/>
                        </a:rPr>
                        <a:t>Identifies the date a new Consumer received their Initial Evaluation  (MM/DD/</a:t>
                      </a:r>
                      <a:r>
                        <a:rPr lang="en-US" sz="900" u="none" strike="noStrike" dirty="0" err="1">
                          <a:effectLst/>
                        </a:rPr>
                        <a:t>YYYY</a:t>
                      </a:r>
                      <a:r>
                        <a:rPr lang="en-US" sz="900" u="none" strike="noStrike" dirty="0">
                          <a:effectLst/>
                        </a:rPr>
                        <a:t>) starting 7/1/17</a:t>
                      </a:r>
                      <a:br>
                        <a:rPr lang="en-US" sz="900" u="none" strike="noStrike" dirty="0">
                          <a:effectLst/>
                        </a:rPr>
                      </a:br>
                      <a:r>
                        <a:rPr lang="en-US" sz="900" u="none" strike="noStrike" dirty="0">
                          <a:effectLst/>
                        </a:rPr>
                        <a:t>If consumer is transferred from another </a:t>
                      </a:r>
                      <a:r>
                        <a:rPr lang="en-US" sz="900" u="none" strike="noStrike" dirty="0" err="1">
                          <a:effectLst/>
                        </a:rPr>
                        <a:t>CCBHC</a:t>
                      </a:r>
                      <a:r>
                        <a:rPr lang="en-US" sz="900" u="none" strike="noStrike" dirty="0">
                          <a:effectLst/>
                        </a:rPr>
                        <a:t>, leave field blank. New </a:t>
                      </a:r>
                      <a:r>
                        <a:rPr lang="en-US" sz="900" u="none" strike="noStrike" dirty="0" err="1">
                          <a:effectLst/>
                        </a:rPr>
                        <a:t>CCBHC</a:t>
                      </a:r>
                      <a:r>
                        <a:rPr lang="en-US" sz="900" u="none" strike="noStrike" dirty="0">
                          <a:effectLst/>
                        </a:rPr>
                        <a:t> should receive I-</a:t>
                      </a:r>
                      <a:r>
                        <a:rPr lang="en-US" sz="900" u="none" strike="noStrike" dirty="0" err="1">
                          <a:effectLst/>
                        </a:rPr>
                        <a:t>EVAL</a:t>
                      </a:r>
                      <a:r>
                        <a:rPr lang="en-US" sz="900" u="none" strike="noStrike" dirty="0">
                          <a:effectLst/>
                        </a:rPr>
                        <a:t> from transferred </a:t>
                      </a:r>
                      <a:r>
                        <a:rPr lang="en-US" sz="900" u="none" strike="noStrike" dirty="0" err="1">
                          <a:effectLst/>
                        </a:rPr>
                        <a:t>CCBHC</a:t>
                      </a:r>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2663">
                <a:tc>
                  <a:txBody>
                    <a:bodyPr/>
                    <a:lstStyle/>
                    <a:p>
                      <a:pPr algn="l" fontAlgn="ctr"/>
                      <a:r>
                        <a:rPr lang="en-US" sz="900" u="none" strike="noStrike" dirty="0">
                          <a:effectLst/>
                        </a:rPr>
                        <a:t>Consumer Status</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16</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X(2)</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900" u="none" strike="noStrike" dirty="0">
                          <a:effectLst/>
                        </a:rPr>
                        <a:t>Indicates the Consumer’s </a:t>
                      </a:r>
                      <a:r>
                        <a:rPr lang="en-US" sz="900" u="none" strike="noStrike" dirty="0" err="1">
                          <a:effectLst/>
                        </a:rPr>
                        <a:t>CCBHC</a:t>
                      </a:r>
                      <a:r>
                        <a:rPr lang="en-US" sz="900" u="none" strike="noStrike" dirty="0">
                          <a:effectLst/>
                        </a:rPr>
                        <a:t> status at the time of reporting. </a:t>
                      </a:r>
                      <a:r>
                        <a:rPr lang="en-US" sz="900" u="none" strike="noStrike" dirty="0" err="1">
                          <a:effectLst/>
                        </a:rPr>
                        <a:t>CCBHCs</a:t>
                      </a:r>
                      <a:r>
                        <a:rPr lang="en-US" sz="900" u="none" strike="noStrike" dirty="0">
                          <a:effectLst/>
                        </a:rPr>
                        <a:t> should update and pull this information on quarterly basis.</a:t>
                      </a:r>
                      <a:br>
                        <a:rPr lang="en-US" sz="900" u="none" strike="noStrike" dirty="0">
                          <a:effectLst/>
                        </a:rPr>
                      </a:br>
                      <a:r>
                        <a:rPr lang="en-US" sz="900" u="none" strike="noStrike" dirty="0">
                          <a:effectLst/>
                        </a:rPr>
                        <a:t>If consumer is transferred from another </a:t>
                      </a:r>
                      <a:r>
                        <a:rPr lang="en-US" sz="900" u="none" strike="noStrike" dirty="0" err="1">
                          <a:effectLst/>
                        </a:rPr>
                        <a:t>CCBHC</a:t>
                      </a:r>
                      <a:r>
                        <a:rPr lang="en-US" sz="900" u="none" strike="noStrike" dirty="0">
                          <a:effectLst/>
                        </a:rPr>
                        <a:t>, indicate the consumer's status as "continuing consumer". </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8619">
                <a:tc>
                  <a:txBody>
                    <a:bodyPr/>
                    <a:lstStyle/>
                    <a:p>
                      <a:pPr algn="l" fontAlgn="ctr"/>
                      <a:r>
                        <a:rPr lang="en-US" sz="900" u="none" strike="noStrike" dirty="0">
                          <a:effectLst/>
                        </a:rPr>
                        <a:t>Date of Consumer Status</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17</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X(10)</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900" u="none" strike="noStrike" dirty="0">
                          <a:effectLst/>
                        </a:rPr>
                        <a:t>Indicates the date of the Consumer's </a:t>
                      </a:r>
                      <a:r>
                        <a:rPr lang="en-US" sz="900" u="none" strike="noStrike" dirty="0" err="1">
                          <a:effectLst/>
                        </a:rPr>
                        <a:t>CCBHC</a:t>
                      </a:r>
                      <a:r>
                        <a:rPr lang="en-US" sz="900" u="none" strike="noStrike" dirty="0">
                          <a:effectLst/>
                        </a:rPr>
                        <a:t> status.</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2663">
                <a:tc>
                  <a:txBody>
                    <a:bodyPr/>
                    <a:lstStyle/>
                    <a:p>
                      <a:pPr algn="l" fontAlgn="b"/>
                      <a:r>
                        <a:rPr lang="en-US" sz="900" u="none" strike="noStrike" dirty="0">
                          <a:effectLst/>
                        </a:rPr>
                        <a:t>Received Peer Service</a:t>
                      </a:r>
                      <a:endParaRPr lang="en-US" sz="900" b="0" i="0" u="none" strike="noStrike" dirty="0">
                        <a:solidFill>
                          <a:srgbClr val="000000"/>
                        </a:solidFill>
                        <a:effectLst/>
                        <a:latin typeface="Calibri" panose="020F0502020204030204" pitchFamily="34" charset="0"/>
                      </a:endParaRPr>
                    </a:p>
                    <a:p>
                      <a:pPr algn="ctr" fontAlgn="ctr"/>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X(1)</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US" sz="900" u="none" strike="noStrike" dirty="0">
                          <a:effectLst/>
                        </a:rPr>
                        <a:t>Whether Consumer received some Peer Service in </a:t>
                      </a:r>
                      <a:r>
                        <a:rPr lang="en-US" sz="900" u="none" strike="noStrike" dirty="0" err="1">
                          <a:effectLst/>
                        </a:rPr>
                        <a:t>CCBHC</a:t>
                      </a:r>
                      <a:r>
                        <a:rPr lang="en-US" sz="900" u="none" strike="noStrike" dirty="0">
                          <a:effectLst/>
                        </a:rPr>
                        <a:t> as of status date :  Yes=1; No=0</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2663">
                <a:tc>
                  <a:txBody>
                    <a:bodyPr/>
                    <a:lstStyle/>
                    <a:p>
                      <a:pPr algn="l" fontAlgn="b"/>
                      <a:r>
                        <a:rPr lang="en-US" sz="900" u="none" strike="noStrike" dirty="0">
                          <a:effectLst/>
                        </a:rPr>
                        <a:t>Received Telemedicine Service</a:t>
                      </a:r>
                      <a:endParaRPr lang="en-US" sz="900" b="0" i="0" u="none" strike="noStrike" dirty="0">
                        <a:solidFill>
                          <a:srgbClr val="000000"/>
                        </a:solidFill>
                        <a:effectLst/>
                        <a:latin typeface="Calibri" panose="020F0502020204030204" pitchFamily="34" charset="0"/>
                      </a:endParaRPr>
                    </a:p>
                    <a:p>
                      <a:pPr algn="ctr" fontAlgn="ctr"/>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19</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u="none" strike="noStrike">
                          <a:effectLst/>
                        </a:rPr>
                        <a:t>X(1)</a:t>
                      </a:r>
                      <a:endParaRPr lang="en-US" sz="900" b="0" i="0" u="none" strike="noStrike">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US" sz="900" u="none" strike="noStrike" dirty="0" smtClean="0">
                          <a:effectLst/>
                        </a:rPr>
                        <a:t>Whether </a:t>
                      </a:r>
                      <a:r>
                        <a:rPr lang="en-US" sz="900" u="none" strike="noStrike" dirty="0">
                          <a:effectLst/>
                        </a:rPr>
                        <a:t>Consumer received some Telemedicine Service in </a:t>
                      </a:r>
                      <a:r>
                        <a:rPr lang="en-US" sz="900" u="none" strike="noStrike" dirty="0" err="1">
                          <a:effectLst/>
                        </a:rPr>
                        <a:t>CCBHC</a:t>
                      </a:r>
                      <a:r>
                        <a:rPr lang="en-US" sz="900" u="none" strike="noStrike" dirty="0">
                          <a:effectLst/>
                        </a:rPr>
                        <a:t> as of status date:  Yes=1; No=0</a:t>
                      </a:r>
                      <a:endParaRPr lang="en-US" sz="900" b="0" i="0" u="none" strike="noStrike" dirty="0">
                        <a:solidFill>
                          <a:srgbClr val="000000"/>
                        </a:solidFill>
                        <a:effectLst/>
                        <a:latin typeface="Calibri" panose="020F0502020204030204" pitchFamily="34" charset="0"/>
                      </a:endParaRPr>
                    </a:p>
                  </a:txBody>
                  <a:tcPr marL="7890" marR="7890" marT="789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526013" y="1459563"/>
            <a:ext cx="11136923" cy="369332"/>
          </a:xfrm>
          <a:prstGeom prst="rect">
            <a:avLst/>
          </a:prstGeom>
        </p:spPr>
        <p:txBody>
          <a:bodyPr wrap="square">
            <a:spAutoFit/>
          </a:bodyPr>
          <a:lstStyle/>
          <a:p>
            <a:pPr fontAlgn="ctr"/>
            <a:r>
              <a:rPr lang="en-US" dirty="0"/>
              <a:t>CONSUMER-LEVEL DATA RECORD FIELDS - REQUIRED FOR EACH CONSUMER RECEIVING </a:t>
            </a:r>
            <a:r>
              <a:rPr lang="en-US" dirty="0" err="1"/>
              <a:t>CCBHC</a:t>
            </a:r>
            <a:r>
              <a:rPr lang="en-US" dirty="0"/>
              <a:t> SERVICE</a:t>
            </a:r>
            <a:endParaRPr 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1432043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Reporting Schedule</a:t>
            </a:r>
            <a:endParaRPr lang="en-US" dirty="0"/>
          </a:p>
        </p:txBody>
      </p:sp>
      <p:sp>
        <p:nvSpPr>
          <p:cNvPr id="2" name="Slide Number Placeholder 1"/>
          <p:cNvSpPr>
            <a:spLocks noGrp="1"/>
          </p:cNvSpPr>
          <p:nvPr>
            <p:ph type="sldNum" sz="quarter" idx="12"/>
          </p:nvPr>
        </p:nvSpPr>
        <p:spPr/>
        <p:txBody>
          <a:bodyPr/>
          <a:lstStyle/>
          <a:p>
            <a:fld id="{3BF7CD9F-2F9C-6E45-B03B-11A66B447909}" type="slidenum">
              <a:rPr lang="en-US" smtClean="0"/>
              <a:t>48</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950568354"/>
              </p:ext>
            </p:extLst>
          </p:nvPr>
        </p:nvGraphicFramePr>
        <p:xfrm>
          <a:off x="1620450" y="1753028"/>
          <a:ext cx="8715824" cy="4444572"/>
        </p:xfrm>
        <a:graphic>
          <a:graphicData uri="http://schemas.openxmlformats.org/drawingml/2006/table">
            <a:tbl>
              <a:tblPr firstRow="1" firstCol="1" bandRow="1">
                <a:tableStyleId>{5C22544A-7EE6-4342-B048-85BDC9FD1C3A}</a:tableStyleId>
              </a:tblPr>
              <a:tblGrid>
                <a:gridCol w="1921225"/>
                <a:gridCol w="3580014"/>
                <a:gridCol w="3214585"/>
              </a:tblGrid>
              <a:tr h="491258">
                <a:tc>
                  <a:txBody>
                    <a:bodyPr/>
                    <a:lstStyle/>
                    <a:p>
                      <a:pPr marL="0" marR="0" algn="ctr">
                        <a:lnSpc>
                          <a:spcPct val="112000"/>
                        </a:lnSpc>
                        <a:spcBef>
                          <a:spcPts val="600"/>
                        </a:spcBef>
                        <a:spcAft>
                          <a:spcPts val="600"/>
                        </a:spcAft>
                      </a:pPr>
                      <a:r>
                        <a:rPr lang="en-US" sz="1700" dirty="0">
                          <a:effectLst/>
                        </a:rPr>
                        <a:t>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2000"/>
                        </a:lnSpc>
                        <a:spcBef>
                          <a:spcPts val="600"/>
                        </a:spcBef>
                        <a:spcAft>
                          <a:spcPts val="600"/>
                        </a:spcAft>
                      </a:pPr>
                      <a:r>
                        <a:rPr lang="en-US" sz="1700" dirty="0">
                          <a:effectLst/>
                        </a:rPr>
                        <a:t>Dates of Service</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2000"/>
                        </a:lnSpc>
                        <a:spcBef>
                          <a:spcPts val="600"/>
                        </a:spcBef>
                        <a:spcAft>
                          <a:spcPts val="600"/>
                        </a:spcAft>
                      </a:pPr>
                      <a:r>
                        <a:rPr lang="en-US" sz="1700">
                          <a:effectLst/>
                        </a:rPr>
                        <a:t>Submission Date</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258">
                <a:tc gridSpan="3">
                  <a:txBody>
                    <a:bodyPr/>
                    <a:lstStyle/>
                    <a:p>
                      <a:pPr marL="0" marR="0" algn="ctr">
                        <a:lnSpc>
                          <a:spcPct val="112000"/>
                        </a:lnSpc>
                        <a:spcBef>
                          <a:spcPts val="600"/>
                        </a:spcBef>
                        <a:spcAft>
                          <a:spcPts val="600"/>
                        </a:spcAft>
                      </a:pPr>
                      <a:r>
                        <a:rPr lang="en-US" sz="1700" dirty="0">
                          <a:solidFill>
                            <a:sysClr val="windowText" lastClr="000000"/>
                          </a:solidFill>
                          <a:effectLst/>
                        </a:rPr>
                        <a:t>Demonstration Year 1</a:t>
                      </a:r>
                      <a:endParaRPr lang="en-US" sz="17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r>
              <a:tr h="502883">
                <a:tc>
                  <a:txBody>
                    <a:bodyPr/>
                    <a:lstStyle/>
                    <a:p>
                      <a:pPr marL="0" marR="0">
                        <a:lnSpc>
                          <a:spcPct val="112000"/>
                        </a:lnSpc>
                        <a:spcBef>
                          <a:spcPts val="600"/>
                        </a:spcBef>
                        <a:spcAft>
                          <a:spcPts val="600"/>
                        </a:spcAft>
                      </a:pPr>
                      <a:r>
                        <a:rPr lang="en-US" sz="1700" dirty="0">
                          <a:solidFill>
                            <a:sysClr val="windowText" lastClr="000000"/>
                          </a:solidFill>
                          <a:effectLst/>
                        </a:rPr>
                        <a:t>Quarter 1</a:t>
                      </a:r>
                      <a:endParaRPr lang="en-US" sz="17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nSpc>
                          <a:spcPct val="112000"/>
                        </a:lnSpc>
                        <a:spcBef>
                          <a:spcPts val="600"/>
                        </a:spcBef>
                        <a:spcAft>
                          <a:spcPts val="600"/>
                        </a:spcAft>
                      </a:pPr>
                      <a:r>
                        <a:rPr lang="en-US" sz="1700" dirty="0">
                          <a:effectLst/>
                        </a:rPr>
                        <a:t>7/1/2017 to 9/30/2017</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nSpc>
                          <a:spcPct val="112000"/>
                        </a:lnSpc>
                        <a:spcBef>
                          <a:spcPts val="600"/>
                        </a:spcBef>
                        <a:spcAft>
                          <a:spcPts val="600"/>
                        </a:spcAft>
                      </a:pPr>
                      <a:r>
                        <a:rPr lang="en-US" sz="1700" dirty="0">
                          <a:effectLst/>
                        </a:rPr>
                        <a:t>10/31/2017</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502883">
                <a:tc>
                  <a:txBody>
                    <a:bodyPr/>
                    <a:lstStyle/>
                    <a:p>
                      <a:pPr marL="0" marR="0">
                        <a:lnSpc>
                          <a:spcPct val="112000"/>
                        </a:lnSpc>
                        <a:spcBef>
                          <a:spcPts val="600"/>
                        </a:spcBef>
                        <a:spcAft>
                          <a:spcPts val="600"/>
                        </a:spcAft>
                      </a:pPr>
                      <a:r>
                        <a:rPr lang="en-US" sz="1700" dirty="0">
                          <a:solidFill>
                            <a:sysClr val="windowText" lastClr="000000"/>
                          </a:solidFill>
                          <a:effectLst/>
                        </a:rPr>
                        <a:t>Quarter 2</a:t>
                      </a:r>
                      <a:endParaRPr lang="en-US" sz="17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2000"/>
                        </a:lnSpc>
                        <a:spcBef>
                          <a:spcPts val="600"/>
                        </a:spcBef>
                        <a:spcAft>
                          <a:spcPts val="600"/>
                        </a:spcAft>
                      </a:pPr>
                      <a:r>
                        <a:rPr lang="en-US" sz="1700" dirty="0">
                          <a:effectLst/>
                        </a:rPr>
                        <a:t>10/1/2017 to 12/31/2017</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2000"/>
                        </a:lnSpc>
                        <a:spcBef>
                          <a:spcPts val="600"/>
                        </a:spcBef>
                        <a:spcAft>
                          <a:spcPts val="600"/>
                        </a:spcAft>
                      </a:pPr>
                      <a:r>
                        <a:rPr lang="en-US" sz="1700" dirty="0">
                          <a:effectLst/>
                        </a:rPr>
                        <a:t>1/31/2018</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1258">
                <a:tc>
                  <a:txBody>
                    <a:bodyPr/>
                    <a:lstStyle/>
                    <a:p>
                      <a:pPr marL="0" marR="0">
                        <a:lnSpc>
                          <a:spcPct val="112000"/>
                        </a:lnSpc>
                        <a:spcBef>
                          <a:spcPts val="600"/>
                        </a:spcBef>
                        <a:spcAft>
                          <a:spcPts val="600"/>
                        </a:spcAft>
                      </a:pPr>
                      <a:r>
                        <a:rPr lang="en-US" sz="1700" dirty="0">
                          <a:solidFill>
                            <a:sysClr val="windowText" lastClr="000000"/>
                          </a:solidFill>
                          <a:effectLst/>
                        </a:rPr>
                        <a:t>Quarter 3</a:t>
                      </a:r>
                      <a:endParaRPr lang="en-US" sz="17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nSpc>
                          <a:spcPct val="112000"/>
                        </a:lnSpc>
                        <a:spcBef>
                          <a:spcPts val="600"/>
                        </a:spcBef>
                        <a:spcAft>
                          <a:spcPts val="600"/>
                        </a:spcAft>
                      </a:pPr>
                      <a:r>
                        <a:rPr lang="en-US" sz="1700">
                          <a:effectLst/>
                        </a:rPr>
                        <a:t>1/1/2018 to 3/31/2018</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nSpc>
                          <a:spcPct val="112000"/>
                        </a:lnSpc>
                        <a:spcBef>
                          <a:spcPts val="600"/>
                        </a:spcBef>
                        <a:spcAft>
                          <a:spcPts val="600"/>
                        </a:spcAft>
                      </a:pPr>
                      <a:r>
                        <a:rPr lang="en-US" sz="1700" dirty="0">
                          <a:effectLst/>
                        </a:rPr>
                        <a:t>4/30/2018</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91258">
                <a:tc>
                  <a:txBody>
                    <a:bodyPr/>
                    <a:lstStyle/>
                    <a:p>
                      <a:pPr marL="0" marR="0">
                        <a:lnSpc>
                          <a:spcPct val="112000"/>
                        </a:lnSpc>
                        <a:spcBef>
                          <a:spcPts val="600"/>
                        </a:spcBef>
                        <a:spcAft>
                          <a:spcPts val="600"/>
                        </a:spcAft>
                      </a:pPr>
                      <a:r>
                        <a:rPr lang="en-US" sz="1700" dirty="0">
                          <a:solidFill>
                            <a:sysClr val="windowText" lastClr="000000"/>
                          </a:solidFill>
                          <a:effectLst/>
                        </a:rPr>
                        <a:t>Quarter 4</a:t>
                      </a:r>
                      <a:endParaRPr lang="en-US" sz="17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2000"/>
                        </a:lnSpc>
                        <a:spcBef>
                          <a:spcPts val="600"/>
                        </a:spcBef>
                        <a:spcAft>
                          <a:spcPts val="600"/>
                        </a:spcAft>
                      </a:pPr>
                      <a:r>
                        <a:rPr lang="en-US" sz="1700">
                          <a:effectLst/>
                        </a:rPr>
                        <a:t>4/1/2018 to 6/30/2018</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2000"/>
                        </a:lnSpc>
                        <a:spcBef>
                          <a:spcPts val="600"/>
                        </a:spcBef>
                        <a:spcAft>
                          <a:spcPts val="600"/>
                        </a:spcAft>
                      </a:pPr>
                      <a:r>
                        <a:rPr lang="en-US" sz="1700" dirty="0">
                          <a:effectLst/>
                        </a:rPr>
                        <a:t>7/31/2018</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1258">
                <a:tc gridSpan="3">
                  <a:txBody>
                    <a:bodyPr/>
                    <a:lstStyle/>
                    <a:p>
                      <a:pPr marL="0" marR="0" algn="ctr">
                        <a:lnSpc>
                          <a:spcPct val="112000"/>
                        </a:lnSpc>
                        <a:spcBef>
                          <a:spcPts val="600"/>
                        </a:spcBef>
                        <a:spcAft>
                          <a:spcPts val="600"/>
                        </a:spcAft>
                      </a:pPr>
                      <a:r>
                        <a:rPr lang="en-US" sz="1700" dirty="0">
                          <a:solidFill>
                            <a:sysClr val="windowText" lastClr="000000"/>
                          </a:solidFill>
                          <a:effectLst/>
                        </a:rPr>
                        <a:t>Demonstration Year 2</a:t>
                      </a:r>
                      <a:endParaRPr lang="en-US" sz="17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r>
              <a:tr h="491258">
                <a:tc>
                  <a:txBody>
                    <a:bodyPr/>
                    <a:lstStyle/>
                    <a:p>
                      <a:pPr marL="0" marR="0">
                        <a:lnSpc>
                          <a:spcPct val="112000"/>
                        </a:lnSpc>
                        <a:spcBef>
                          <a:spcPts val="600"/>
                        </a:spcBef>
                        <a:spcAft>
                          <a:spcPts val="600"/>
                        </a:spcAft>
                      </a:pPr>
                      <a:r>
                        <a:rPr lang="en-US" sz="1700" dirty="0">
                          <a:solidFill>
                            <a:sysClr val="windowText" lastClr="000000"/>
                          </a:solidFill>
                          <a:effectLst/>
                        </a:rPr>
                        <a:t>First Half</a:t>
                      </a:r>
                      <a:endParaRPr lang="en-US" sz="17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2000"/>
                        </a:lnSpc>
                        <a:spcBef>
                          <a:spcPts val="600"/>
                        </a:spcBef>
                        <a:spcAft>
                          <a:spcPts val="600"/>
                        </a:spcAft>
                      </a:pPr>
                      <a:r>
                        <a:rPr lang="en-US" sz="1700" dirty="0">
                          <a:effectLst/>
                        </a:rPr>
                        <a:t>7/1/2018 to 12/31/2018</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2000"/>
                        </a:lnSpc>
                        <a:spcBef>
                          <a:spcPts val="600"/>
                        </a:spcBef>
                        <a:spcAft>
                          <a:spcPts val="600"/>
                        </a:spcAft>
                      </a:pPr>
                      <a:r>
                        <a:rPr lang="en-US" sz="1700" dirty="0">
                          <a:effectLst/>
                        </a:rPr>
                        <a:t>1/31/2019</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1258">
                <a:tc>
                  <a:txBody>
                    <a:bodyPr/>
                    <a:lstStyle/>
                    <a:p>
                      <a:pPr marL="0" marR="0">
                        <a:lnSpc>
                          <a:spcPct val="112000"/>
                        </a:lnSpc>
                        <a:spcBef>
                          <a:spcPts val="600"/>
                        </a:spcBef>
                        <a:spcAft>
                          <a:spcPts val="600"/>
                        </a:spcAft>
                      </a:pPr>
                      <a:r>
                        <a:rPr lang="en-US" sz="1700" dirty="0">
                          <a:solidFill>
                            <a:sysClr val="windowText" lastClr="000000"/>
                          </a:solidFill>
                          <a:effectLst/>
                        </a:rPr>
                        <a:t>Second Half</a:t>
                      </a:r>
                      <a:endParaRPr lang="en-US" sz="17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nSpc>
                          <a:spcPct val="112000"/>
                        </a:lnSpc>
                        <a:spcBef>
                          <a:spcPts val="600"/>
                        </a:spcBef>
                        <a:spcAft>
                          <a:spcPts val="600"/>
                        </a:spcAft>
                      </a:pPr>
                      <a:r>
                        <a:rPr lang="en-US" sz="1700">
                          <a:effectLst/>
                        </a:rPr>
                        <a:t>1/1/2018 to 6/30/2019</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nSpc>
                          <a:spcPct val="112000"/>
                        </a:lnSpc>
                        <a:spcBef>
                          <a:spcPts val="600"/>
                        </a:spcBef>
                        <a:spcAft>
                          <a:spcPts val="600"/>
                        </a:spcAft>
                      </a:pPr>
                      <a:r>
                        <a:rPr lang="en-US" sz="1700" dirty="0">
                          <a:effectLst/>
                        </a:rPr>
                        <a:t>7/31/2019</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606" marR="142606" marT="42584" marB="42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spTree>
    <p:extLst>
      <p:ext uri="{BB962C8B-B14F-4D97-AF65-F5344CB8AC3E}">
        <p14:creationId xmlns:p14="http://schemas.microsoft.com/office/powerpoint/2010/main" val="6185693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CCBHC Care Coordination and </a:t>
            </a:r>
            <a:br>
              <a:rPr lang="en-US" dirty="0" smtClean="0"/>
            </a:br>
            <a:r>
              <a:rPr lang="en-US" dirty="0" smtClean="0"/>
              <a:t>Managed Care organizations</a:t>
            </a:r>
            <a:endParaRPr lang="en-US" dirty="0"/>
          </a:p>
        </p:txBody>
      </p:sp>
      <p:sp>
        <p:nvSpPr>
          <p:cNvPr id="4" name="Text Placeholder 3"/>
          <p:cNvSpPr>
            <a:spLocks noGrp="1"/>
          </p:cNvSpPr>
          <p:nvPr>
            <p:ph type="body" sz="quarter" idx="14"/>
          </p:nvPr>
        </p:nvSpPr>
        <p:spPr/>
        <p:txBody>
          <a:bodyPr/>
          <a:lstStyle/>
          <a:p>
            <a:r>
              <a:rPr lang="en-US" dirty="0" smtClean="0"/>
              <a:t>Leah Montgomery – Health Care Administration - BHH</a:t>
            </a:r>
            <a:endParaRPr lang="en-US" dirty="0"/>
          </a:p>
        </p:txBody>
      </p:sp>
      <p:sp>
        <p:nvSpPr>
          <p:cNvPr id="5" name="Slide Number Placeholder 4"/>
          <p:cNvSpPr>
            <a:spLocks noGrp="1"/>
          </p:cNvSpPr>
          <p:nvPr>
            <p:ph type="sldNum" sz="quarter" idx="12"/>
          </p:nvPr>
        </p:nvSpPr>
        <p:spPr/>
        <p:txBody>
          <a:bodyPr/>
          <a:lstStyle/>
          <a:p>
            <a:fld id="{3BF7CD9F-2F9C-6E45-B03B-11A66B447909}" type="slidenum">
              <a:rPr lang="en-US" smtClean="0"/>
              <a:t>49</a:t>
            </a:fld>
            <a:endParaRPr lang="en-US"/>
          </a:p>
        </p:txBody>
      </p:sp>
    </p:spTree>
    <p:extLst>
      <p:ext uri="{BB962C8B-B14F-4D97-AF65-F5344CB8AC3E}">
        <p14:creationId xmlns:p14="http://schemas.microsoft.com/office/powerpoint/2010/main" val="2584138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CCBHC</a:t>
            </a:r>
            <a:r>
              <a:rPr lang="en-US" dirty="0"/>
              <a:t> </a:t>
            </a:r>
            <a:r>
              <a:rPr lang="en-US" dirty="0" smtClean="0"/>
              <a:t>Demonstration Opportunities </a:t>
            </a:r>
            <a:endParaRPr lang="en-US" dirty="0"/>
          </a:p>
        </p:txBody>
      </p:sp>
      <p:sp>
        <p:nvSpPr>
          <p:cNvPr id="3" name="Content Placeholder 2"/>
          <p:cNvSpPr>
            <a:spLocks noGrp="1"/>
          </p:cNvSpPr>
          <p:nvPr>
            <p:ph idx="1"/>
          </p:nvPr>
        </p:nvSpPr>
        <p:spPr/>
        <p:txBody>
          <a:bodyPr>
            <a:normAutofit/>
          </a:bodyPr>
          <a:lstStyle/>
          <a:p>
            <a:r>
              <a:rPr lang="en-US" dirty="0" smtClean="0"/>
              <a:t>CCBHC service delivery model </a:t>
            </a:r>
          </a:p>
          <a:p>
            <a:pPr lvl="1"/>
            <a:r>
              <a:rPr lang="en-US" dirty="0" smtClean="0"/>
              <a:t>Comprehensive, trauma-informed</a:t>
            </a:r>
            <a:r>
              <a:rPr lang="en-US" dirty="0"/>
              <a:t>, </a:t>
            </a:r>
            <a:r>
              <a:rPr lang="en-US" dirty="0" smtClean="0"/>
              <a:t>evidence based, </a:t>
            </a:r>
            <a:r>
              <a:rPr lang="en-US" dirty="0"/>
              <a:t>person- </a:t>
            </a:r>
            <a:r>
              <a:rPr lang="en-US" dirty="0" smtClean="0"/>
              <a:t>and family-centered services including care coordination</a:t>
            </a:r>
          </a:p>
          <a:p>
            <a:pPr lvl="1"/>
            <a:r>
              <a:rPr lang="en-US" dirty="0" smtClean="0"/>
              <a:t>Serve all ages</a:t>
            </a:r>
          </a:p>
          <a:p>
            <a:pPr lvl="1"/>
            <a:r>
              <a:rPr lang="en-US" dirty="0"/>
              <a:t>P</a:t>
            </a:r>
            <a:r>
              <a:rPr lang="en-US" dirty="0" smtClean="0"/>
              <a:t>rovide outreach and increase access</a:t>
            </a:r>
            <a:r>
              <a:rPr lang="en-US" dirty="0"/>
              <a:t> </a:t>
            </a:r>
            <a:r>
              <a:rPr lang="en-US" dirty="0" smtClean="0"/>
              <a:t>to underserved populations </a:t>
            </a:r>
          </a:p>
          <a:p>
            <a:pPr lvl="1"/>
            <a:r>
              <a:rPr lang="en-US" dirty="0" smtClean="0"/>
              <a:t>Serve </a:t>
            </a:r>
            <a:r>
              <a:rPr lang="en-US" dirty="0"/>
              <a:t>as a “one-stop-shop</a:t>
            </a:r>
            <a:r>
              <a:rPr lang="en-US" dirty="0" smtClean="0"/>
              <a:t>”</a:t>
            </a:r>
          </a:p>
          <a:p>
            <a:pPr lvl="1"/>
            <a:r>
              <a:rPr lang="en-US" dirty="0" smtClean="0"/>
              <a:t>Free choice of providers </a:t>
            </a:r>
          </a:p>
          <a:p>
            <a:pPr lvl="1"/>
            <a:endParaRPr lang="en-US" dirty="0" smtClean="0"/>
          </a:p>
        </p:txBody>
      </p:sp>
      <p:sp>
        <p:nvSpPr>
          <p:cNvPr id="4" name="Slide Number Placeholder 3"/>
          <p:cNvSpPr>
            <a:spLocks noGrp="1"/>
          </p:cNvSpPr>
          <p:nvPr>
            <p:ph type="sldNum" sz="quarter" idx="12"/>
          </p:nvPr>
        </p:nvSpPr>
        <p:spPr/>
        <p:txBody>
          <a:bodyPr/>
          <a:lstStyle/>
          <a:p>
            <a:fld id="{3BF7CD9F-2F9C-6E45-B03B-11A66B447909}" type="slidenum">
              <a:rPr lang="en-US" smtClean="0"/>
              <a:t>5</a:t>
            </a:fld>
            <a:endParaRPr lang="en-US"/>
          </a:p>
        </p:txBody>
      </p:sp>
    </p:spTree>
    <p:extLst>
      <p:ext uri="{BB962C8B-B14F-4D97-AF65-F5344CB8AC3E}">
        <p14:creationId xmlns:p14="http://schemas.microsoft.com/office/powerpoint/2010/main" val="2241551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CCBHC Care Coordination Criteria </a:t>
            </a:r>
            <a:endParaRPr lang="en-US" dirty="0"/>
          </a:p>
        </p:txBody>
      </p:sp>
      <p:sp>
        <p:nvSpPr>
          <p:cNvPr id="3" name="Content Placeholder 2"/>
          <p:cNvSpPr>
            <a:spLocks noGrp="1"/>
          </p:cNvSpPr>
          <p:nvPr>
            <p:ph idx="1"/>
          </p:nvPr>
        </p:nvSpPr>
        <p:spPr/>
        <p:txBody>
          <a:bodyPr/>
          <a:lstStyle/>
          <a:p>
            <a:pPr marL="285750" indent="-285750"/>
            <a:r>
              <a:rPr lang="en-US" dirty="0"/>
              <a:t>Section 223 of the Protecting Access to Medicare Act (PAMA) established federal authority for a Medicaid demonstration project to test new mental health and physical health service delivery and integration model.  </a:t>
            </a:r>
          </a:p>
          <a:p>
            <a:pPr marL="285750" indent="-285750"/>
            <a:r>
              <a:rPr lang="en-US" dirty="0"/>
              <a:t>Section 223 of PAMA required the Secretary to develop of criteria for certification of CCBHCs.  SAMHSA was tasked with development of the criteria</a:t>
            </a:r>
            <a:r>
              <a:rPr lang="en-US" dirty="0" smtClean="0"/>
              <a:t>. The </a:t>
            </a:r>
            <a:r>
              <a:rPr lang="en-US" dirty="0" smtClean="0">
                <a:hlinkClick r:id="rId3"/>
              </a:rPr>
              <a:t>full criteria </a:t>
            </a:r>
            <a:r>
              <a:rPr lang="en-US" dirty="0" smtClean="0"/>
              <a:t>can be found on the SAMHSA Section 223 website. </a:t>
            </a:r>
            <a:endParaRPr lang="en-US" dirty="0"/>
          </a:p>
          <a:p>
            <a:endParaRPr lang="en-US" dirty="0"/>
          </a:p>
        </p:txBody>
      </p:sp>
      <p:sp>
        <p:nvSpPr>
          <p:cNvPr id="4" name="Slide Number Placeholder 3"/>
          <p:cNvSpPr>
            <a:spLocks noGrp="1"/>
          </p:cNvSpPr>
          <p:nvPr>
            <p:ph type="sldNum" sz="quarter" idx="12"/>
          </p:nvPr>
        </p:nvSpPr>
        <p:spPr/>
        <p:txBody>
          <a:bodyPr/>
          <a:lstStyle/>
          <a:p>
            <a:fld id="{3BF7CD9F-2F9C-6E45-B03B-11A66B447909}" type="slidenum">
              <a:rPr lang="en-US" smtClean="0"/>
              <a:t>50</a:t>
            </a:fld>
            <a:endParaRPr lang="en-US"/>
          </a:p>
        </p:txBody>
      </p:sp>
    </p:spTree>
    <p:extLst>
      <p:ext uri="{BB962C8B-B14F-4D97-AF65-F5344CB8AC3E}">
        <p14:creationId xmlns:p14="http://schemas.microsoft.com/office/powerpoint/2010/main" val="9290849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a:t>
            </a:r>
            <a:r>
              <a:rPr lang="en-US" dirty="0"/>
              <a:t>Coordination </a:t>
            </a:r>
            <a:r>
              <a:rPr lang="en-US" dirty="0" smtClean="0"/>
              <a:t>and MA Managed Care </a:t>
            </a:r>
            <a:endParaRPr lang="en-US" dirty="0"/>
          </a:p>
        </p:txBody>
      </p:sp>
      <p:sp>
        <p:nvSpPr>
          <p:cNvPr id="3" name="Content Placeholder 2"/>
          <p:cNvSpPr>
            <a:spLocks noGrp="1"/>
          </p:cNvSpPr>
          <p:nvPr>
            <p:ph idx="1"/>
          </p:nvPr>
        </p:nvSpPr>
        <p:spPr/>
        <p:txBody>
          <a:bodyPr/>
          <a:lstStyle/>
          <a:p>
            <a:pPr lvl="0">
              <a:buClr>
                <a:prstClr val="black">
                  <a:lumMod val="50000"/>
                  <a:lumOff val="50000"/>
                </a:prstClr>
              </a:buClr>
            </a:pPr>
            <a:r>
              <a:rPr lang="en-US" dirty="0"/>
              <a:t>Different requirements for care management and care coordination apply to the different MA managed care products.  </a:t>
            </a:r>
          </a:p>
          <a:p>
            <a:pPr lvl="0">
              <a:buClr>
                <a:prstClr val="black">
                  <a:lumMod val="50000"/>
                  <a:lumOff val="50000"/>
                </a:prstClr>
              </a:buClr>
            </a:pPr>
            <a:r>
              <a:rPr lang="en-US" dirty="0"/>
              <a:t>CCBHCs need to understand the basic differences between the different managed care products in order to leverage all available resources on behalf of consumers. </a:t>
            </a:r>
          </a:p>
          <a:p>
            <a:endParaRPr lang="en-US" dirty="0"/>
          </a:p>
        </p:txBody>
      </p:sp>
      <p:sp>
        <p:nvSpPr>
          <p:cNvPr id="4" name="Slide Number Placeholder 3"/>
          <p:cNvSpPr>
            <a:spLocks noGrp="1"/>
          </p:cNvSpPr>
          <p:nvPr>
            <p:ph type="sldNum" sz="quarter" idx="12"/>
          </p:nvPr>
        </p:nvSpPr>
        <p:spPr/>
        <p:txBody>
          <a:bodyPr/>
          <a:lstStyle/>
          <a:p>
            <a:fld id="{3BF7CD9F-2F9C-6E45-B03B-11A66B447909}" type="slidenum">
              <a:rPr lang="en-US" smtClean="0"/>
              <a:t>51</a:t>
            </a:fld>
            <a:endParaRPr lang="en-US"/>
          </a:p>
        </p:txBody>
      </p:sp>
    </p:spTree>
    <p:extLst>
      <p:ext uri="{BB962C8B-B14F-4D97-AF65-F5344CB8AC3E}">
        <p14:creationId xmlns:p14="http://schemas.microsoft.com/office/powerpoint/2010/main" val="9121664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Minnesota’s MA Managed Care Products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8228566"/>
              </p:ext>
            </p:extLst>
          </p:nvPr>
        </p:nvGraphicFramePr>
        <p:xfrm>
          <a:off x="914400" y="1554163"/>
          <a:ext cx="10566402" cy="4592877"/>
        </p:xfrm>
        <a:graphic>
          <a:graphicData uri="http://schemas.openxmlformats.org/drawingml/2006/table">
            <a:tbl>
              <a:tblPr firstRow="1" bandRow="1">
                <a:tableStyleId>{5C22544A-7EE6-4342-B048-85BDC9FD1C3A}</a:tableStyleId>
              </a:tblPr>
              <a:tblGrid>
                <a:gridCol w="3522134"/>
                <a:gridCol w="3522134"/>
                <a:gridCol w="3522134"/>
              </a:tblGrid>
              <a:tr h="4592877">
                <a:tc>
                  <a:txBody>
                    <a:bodyPr/>
                    <a:lstStyle/>
                    <a:p>
                      <a:pPr algn="ctr"/>
                      <a:r>
                        <a:rPr lang="en-US" sz="2800" dirty="0" smtClean="0">
                          <a:solidFill>
                            <a:schemeClr val="tx1"/>
                          </a:solidFill>
                        </a:rPr>
                        <a:t>Families &amp; Children</a:t>
                      </a:r>
                    </a:p>
                    <a:p>
                      <a:pPr marL="342900" indent="-342900" algn="l">
                        <a:buFont typeface="Arial" panose="020B0604020202020204" pitchFamily="34" charset="0"/>
                        <a:buChar char="•"/>
                      </a:pPr>
                      <a:r>
                        <a:rPr lang="en-US" sz="2200" b="0" dirty="0" smtClean="0">
                          <a:solidFill>
                            <a:schemeClr val="tx1"/>
                          </a:solidFill>
                        </a:rPr>
                        <a:t>Plans</a:t>
                      </a:r>
                      <a:r>
                        <a:rPr lang="en-US" sz="2200" b="0" baseline="0" dirty="0" smtClean="0">
                          <a:solidFill>
                            <a:schemeClr val="tx1"/>
                          </a:solidFill>
                        </a:rPr>
                        <a:t> are required to have ability to offer care management (e.g. assessment, care plan, monitoring) to enrollee if necessary.</a:t>
                      </a:r>
                      <a:endParaRPr lang="en-US" sz="2200" b="0" dirty="0" smtClean="0">
                        <a:solidFill>
                          <a:schemeClr val="tx1"/>
                        </a:solidFill>
                      </a:endParaRPr>
                    </a:p>
                    <a:p>
                      <a:endParaRPr lang="en-US" sz="2400" dirty="0">
                        <a:solidFill>
                          <a:schemeClr val="tx1"/>
                        </a:solidFill>
                      </a:endParaRPr>
                    </a:p>
                  </a:txBody>
                  <a:tcPr>
                    <a:noFill/>
                  </a:tcPr>
                </a:tc>
                <a:tc>
                  <a:txBody>
                    <a:bodyPr/>
                    <a:lstStyle/>
                    <a:p>
                      <a:pPr algn="ctr"/>
                      <a:r>
                        <a:rPr lang="en-US" sz="2800" dirty="0" smtClean="0">
                          <a:solidFill>
                            <a:schemeClr val="tx1"/>
                          </a:solidFill>
                        </a:rPr>
                        <a:t>SNBC</a:t>
                      </a:r>
                    </a:p>
                    <a:p>
                      <a:pPr marL="285750" indent="-285750" algn="l">
                        <a:buFont typeface="Arial" panose="020B0604020202020204" pitchFamily="34" charset="0"/>
                        <a:buChar char="•"/>
                      </a:pPr>
                      <a:r>
                        <a:rPr lang="en-US" sz="2200" b="0" dirty="0" smtClean="0">
                          <a:solidFill>
                            <a:schemeClr val="tx1"/>
                          </a:solidFill>
                        </a:rPr>
                        <a:t>Plans are required to offer</a:t>
                      </a:r>
                      <a:r>
                        <a:rPr lang="en-US" sz="2200" b="0" baseline="0" dirty="0" smtClean="0">
                          <a:solidFill>
                            <a:schemeClr val="tx1"/>
                          </a:solidFill>
                        </a:rPr>
                        <a:t> each enrollee a health risk assessment annually.</a:t>
                      </a:r>
                    </a:p>
                    <a:p>
                      <a:pPr marL="285750" indent="-285750" algn="l">
                        <a:buFont typeface="Arial" panose="020B0604020202020204" pitchFamily="34" charset="0"/>
                        <a:buChar char="•"/>
                      </a:pPr>
                      <a:endParaRPr lang="en-US" sz="2200" b="0" baseline="0" dirty="0" smtClean="0">
                        <a:solidFill>
                          <a:schemeClr val="tx1"/>
                        </a:solidFill>
                      </a:endParaRPr>
                    </a:p>
                    <a:p>
                      <a:pPr marL="285750" indent="-285750" algn="l">
                        <a:buFont typeface="Arial" panose="020B0604020202020204" pitchFamily="34" charset="0"/>
                        <a:buChar char="•"/>
                      </a:pPr>
                      <a:r>
                        <a:rPr lang="en-US" sz="2200" b="0" baseline="0" dirty="0" smtClean="0">
                          <a:solidFill>
                            <a:schemeClr val="tx1"/>
                          </a:solidFill>
                        </a:rPr>
                        <a:t>If care management is needed, the plans are responsible for providing care plan development and monitoring as appropriate based on the needs of the enrollee. </a:t>
                      </a:r>
                      <a:endParaRPr lang="en-US" sz="2200" b="0" dirty="0" smtClean="0">
                        <a:solidFill>
                          <a:schemeClr val="tx1"/>
                        </a:solidFill>
                      </a:endParaRPr>
                    </a:p>
                    <a:p>
                      <a:endParaRPr lang="en-US" sz="2400" dirty="0">
                        <a:solidFill>
                          <a:schemeClr val="tx1"/>
                        </a:solidFill>
                      </a:endParaRPr>
                    </a:p>
                  </a:txBody>
                  <a:tcPr>
                    <a:noFill/>
                  </a:tcPr>
                </a:tc>
                <a:tc>
                  <a:txBody>
                    <a:bodyPr/>
                    <a:lstStyle/>
                    <a:p>
                      <a:pPr algn="ctr"/>
                      <a:r>
                        <a:rPr lang="en-US" sz="2800" dirty="0" smtClean="0">
                          <a:solidFill>
                            <a:schemeClr val="tx1"/>
                          </a:solidFill>
                        </a:rPr>
                        <a:t>MSHO/MSC+</a:t>
                      </a:r>
                    </a:p>
                    <a:p>
                      <a:pPr marL="285750" indent="-285750" algn="l">
                        <a:buFont typeface="Arial" panose="020B0604020202020204" pitchFamily="34" charset="0"/>
                        <a:buChar char="•"/>
                      </a:pPr>
                      <a:r>
                        <a:rPr lang="en-US" sz="2200" b="0" dirty="0" smtClean="0">
                          <a:solidFill>
                            <a:schemeClr val="tx1"/>
                          </a:solidFill>
                        </a:rPr>
                        <a:t>Plans are required to offer each</a:t>
                      </a:r>
                      <a:r>
                        <a:rPr lang="en-US" sz="2200" b="0" baseline="0" dirty="0" smtClean="0">
                          <a:solidFill>
                            <a:schemeClr val="tx1"/>
                          </a:solidFill>
                        </a:rPr>
                        <a:t> enrollee a health risk assessment annually. </a:t>
                      </a:r>
                    </a:p>
                    <a:p>
                      <a:pPr marL="285750" indent="-285750" algn="l">
                        <a:buFont typeface="Arial" panose="020B0604020202020204" pitchFamily="34" charset="0"/>
                        <a:buChar char="•"/>
                      </a:pPr>
                      <a:endParaRPr lang="en-US" sz="2200" b="0" baseline="0" dirty="0" smtClean="0">
                        <a:solidFill>
                          <a:schemeClr val="tx1"/>
                        </a:solidFill>
                      </a:endParaRPr>
                    </a:p>
                    <a:p>
                      <a:pPr marL="285750" indent="-285750" algn="l">
                        <a:buFont typeface="Arial" panose="020B0604020202020204" pitchFamily="34" charset="0"/>
                        <a:buChar char="•"/>
                      </a:pPr>
                      <a:r>
                        <a:rPr lang="en-US" sz="2200" b="0" baseline="0" dirty="0" smtClean="0">
                          <a:solidFill>
                            <a:schemeClr val="tx1"/>
                          </a:solidFill>
                        </a:rPr>
                        <a:t>Every MSHO and MSC+ EW enrollee is assigned a care coordinator. </a:t>
                      </a:r>
                      <a:endParaRPr lang="en-US" sz="2200" b="0" dirty="0" smtClean="0">
                        <a:solidFill>
                          <a:schemeClr val="tx1"/>
                        </a:solidFill>
                      </a:endParaRPr>
                    </a:p>
                    <a:p>
                      <a:endParaRPr lang="en-US" sz="2400" dirty="0">
                        <a:solidFill>
                          <a:schemeClr val="tx1"/>
                        </a:solidFill>
                      </a:endParaRPr>
                    </a:p>
                  </a:txBody>
                  <a:tcPr>
                    <a:noFill/>
                  </a:tcPr>
                </a:tc>
              </a:tr>
            </a:tbl>
          </a:graphicData>
        </a:graphic>
      </p:graphicFrame>
      <p:sp>
        <p:nvSpPr>
          <p:cNvPr id="3" name="Slide Number Placeholder 2"/>
          <p:cNvSpPr>
            <a:spLocks noGrp="1"/>
          </p:cNvSpPr>
          <p:nvPr>
            <p:ph type="sldNum" sz="quarter" idx="12"/>
          </p:nvPr>
        </p:nvSpPr>
        <p:spPr/>
        <p:txBody>
          <a:bodyPr/>
          <a:lstStyle/>
          <a:p>
            <a:fld id="{3BF7CD9F-2F9C-6E45-B03B-11A66B447909}" type="slidenum">
              <a:rPr lang="en-US" smtClean="0"/>
              <a:t>52</a:t>
            </a:fld>
            <a:endParaRPr lang="en-US"/>
          </a:p>
        </p:txBody>
      </p:sp>
    </p:spTree>
    <p:extLst>
      <p:ext uri="{BB962C8B-B14F-4D97-AF65-F5344CB8AC3E}">
        <p14:creationId xmlns:p14="http://schemas.microsoft.com/office/powerpoint/2010/main" val="30256292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CCBHC MCO Communication Protocol</a:t>
            </a:r>
          </a:p>
        </p:txBody>
      </p:sp>
      <p:sp>
        <p:nvSpPr>
          <p:cNvPr id="3" name="Slide Number Placeholder 2"/>
          <p:cNvSpPr>
            <a:spLocks noGrp="1"/>
          </p:cNvSpPr>
          <p:nvPr>
            <p:ph type="sldNum" sz="quarter" idx="12"/>
          </p:nvPr>
        </p:nvSpPr>
        <p:spPr/>
        <p:txBody>
          <a:bodyPr/>
          <a:lstStyle/>
          <a:p>
            <a:fld id="{3BF7CD9F-2F9C-6E45-B03B-11A66B447909}" type="slidenum">
              <a:rPr lang="en-US" smtClean="0"/>
              <a:t>53</a:t>
            </a:fld>
            <a:endParaRPr lang="en-US"/>
          </a:p>
        </p:txBody>
      </p:sp>
      <p:sp>
        <p:nvSpPr>
          <p:cNvPr id="5" name="Content Placeholder 4"/>
          <p:cNvSpPr>
            <a:spLocks noGrp="1"/>
          </p:cNvSpPr>
          <p:nvPr>
            <p:ph idx="1"/>
          </p:nvPr>
        </p:nvSpPr>
        <p:spPr>
          <a:xfrm>
            <a:off x="464456" y="1481910"/>
            <a:ext cx="10798629" cy="4572000"/>
          </a:xfrm>
        </p:spPr>
        <p:txBody>
          <a:bodyPr>
            <a:noAutofit/>
          </a:bodyPr>
          <a:lstStyle/>
          <a:p>
            <a:pPr marL="0" indent="0">
              <a:buNone/>
            </a:pPr>
            <a:r>
              <a:rPr lang="en-US" sz="2000" b="1" dirty="0"/>
              <a:t>Managed Care Organization (</a:t>
            </a:r>
            <a:r>
              <a:rPr lang="en-US" sz="2000" b="1" dirty="0" err="1"/>
              <a:t>MCO</a:t>
            </a:r>
            <a:r>
              <a:rPr lang="en-US" sz="2000" b="1" dirty="0"/>
              <a:t>) Communication Protocol</a:t>
            </a:r>
            <a:endParaRPr lang="en-US" sz="2000" dirty="0"/>
          </a:p>
          <a:p>
            <a:r>
              <a:rPr lang="en-US" sz="2000" b="1" dirty="0" smtClean="0"/>
              <a:t>Background: </a:t>
            </a:r>
            <a:r>
              <a:rPr lang="en-US" sz="2000" dirty="0" err="1" smtClean="0"/>
              <a:t>CCBHCs</a:t>
            </a:r>
            <a:r>
              <a:rPr lang="en-US" sz="2000" dirty="0" smtClean="0"/>
              <a:t> </a:t>
            </a:r>
            <a:r>
              <a:rPr lang="en-US" sz="2000" dirty="0"/>
              <a:t>are authorized under Section 223 of the Protecting Access to Medicare Act (</a:t>
            </a:r>
            <a:r>
              <a:rPr lang="en-US" sz="2000" dirty="0" err="1"/>
              <a:t>PAMA</a:t>
            </a:r>
            <a:r>
              <a:rPr lang="en-US" sz="2000" dirty="0"/>
              <a:t>) (PL 113-93). The goal of </a:t>
            </a:r>
            <a:r>
              <a:rPr lang="en-US" sz="2000" dirty="0" err="1"/>
              <a:t>CCBHCs</a:t>
            </a:r>
            <a:r>
              <a:rPr lang="en-US" sz="2000" dirty="0"/>
              <a:t> is to integrate behavioral health with physical health care, increase consistent use of evidence-based practices, and improve access to high-quality care for individuals covered by Medicaid.  Minnesota is one of eight states (including Missouri, New York, New Jersey, Nevada, Oklahoma, Oregon, and Pennsylvania) selected to operate the two-year </a:t>
            </a:r>
            <a:r>
              <a:rPr lang="en-US" sz="2000" dirty="0" err="1"/>
              <a:t>CCBHC</a:t>
            </a:r>
            <a:r>
              <a:rPr lang="en-US" sz="2000" dirty="0"/>
              <a:t> demonstration project.  As a condition of participation in the demonstration project, Minnesota must certify that participating clinics meet the federal </a:t>
            </a:r>
            <a:r>
              <a:rPr lang="en-US" sz="2000" u="sng" dirty="0">
                <a:hlinkClick r:id="rId3"/>
              </a:rPr>
              <a:t>certification criteria</a:t>
            </a:r>
            <a:r>
              <a:rPr lang="en-US" sz="2000" dirty="0"/>
              <a:t> and must ensure that participating clinics are compensated for services through a prospective payment system (PPS).</a:t>
            </a:r>
          </a:p>
          <a:p>
            <a:r>
              <a:rPr lang="en-US" sz="2000" b="1" dirty="0"/>
              <a:t>Care Coordination and </a:t>
            </a:r>
            <a:r>
              <a:rPr lang="en-US" sz="2000" b="1" dirty="0" smtClean="0"/>
              <a:t>Communication: </a:t>
            </a:r>
            <a:r>
              <a:rPr lang="en-US" sz="2000" dirty="0" smtClean="0"/>
              <a:t>Care </a:t>
            </a:r>
            <a:r>
              <a:rPr lang="en-US" sz="2000" dirty="0"/>
              <a:t>coordination is described by the Substance Abuse and Mental Health Services Administration (SAMHSA) as the linchpin of the </a:t>
            </a:r>
            <a:r>
              <a:rPr lang="en-US" sz="2000" dirty="0" err="1"/>
              <a:t>CCBHC</a:t>
            </a:r>
            <a:r>
              <a:rPr lang="en-US" sz="2000" dirty="0"/>
              <a:t> program.  The Agency for Healthcare Research and Quality (2014) defines care coordination as involving “deliberately organizing patient care activities and sharing information among all of the participants concerned with a patient’s care to achieve safer and more effective care.  This means the patient’s needs and preferences are known ahead of time and communicated at the right time to the right people</a:t>
            </a:r>
            <a:r>
              <a:rPr lang="en-US" sz="2000" dirty="0" smtClean="0"/>
              <a:t>.”</a:t>
            </a:r>
            <a:endParaRPr lang="en-US" sz="2000" dirty="0"/>
          </a:p>
        </p:txBody>
      </p:sp>
    </p:spTree>
    <p:extLst>
      <p:ext uri="{BB962C8B-B14F-4D97-AF65-F5344CB8AC3E}">
        <p14:creationId xmlns:p14="http://schemas.microsoft.com/office/powerpoint/2010/main" val="11054015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CCBHC and MCO – Communication Protocol</a:t>
            </a:r>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a:solidFill>
                  <a:schemeClr val="accent1"/>
                </a:solidFill>
              </a:rPr>
              <a:t>Suggested process to facilitate communication between the CCBHC and the MCO Care Coordinator</a:t>
            </a:r>
          </a:p>
          <a:p>
            <a:pPr marL="0" indent="0">
              <a:buNone/>
            </a:pPr>
            <a:r>
              <a:rPr lang="en-US" dirty="0" smtClean="0">
                <a:solidFill>
                  <a:schemeClr val="accent1"/>
                </a:solidFill>
              </a:rPr>
              <a:t>Step </a:t>
            </a:r>
            <a:r>
              <a:rPr lang="en-US" dirty="0">
                <a:solidFill>
                  <a:schemeClr val="accent1"/>
                </a:solidFill>
              </a:rPr>
              <a:t>One:  CCBHC staff determines if the consumer is enrolled in a MCO.</a:t>
            </a:r>
          </a:p>
          <a:p>
            <a:pPr marL="0" indent="0">
              <a:buNone/>
            </a:pPr>
            <a:r>
              <a:rPr lang="en-US" dirty="0" smtClean="0">
                <a:solidFill>
                  <a:schemeClr val="accent1"/>
                </a:solidFill>
              </a:rPr>
              <a:t>Step </a:t>
            </a:r>
            <a:r>
              <a:rPr lang="en-US" dirty="0">
                <a:solidFill>
                  <a:schemeClr val="accent1"/>
                </a:solidFill>
              </a:rPr>
              <a:t>Two:  CCBHC staff contacts the MCO’s member services department to determine if the enrollee has been assigned a care coordinator. </a:t>
            </a:r>
          </a:p>
          <a:p>
            <a:pPr marL="0" indent="0">
              <a:buNone/>
            </a:pPr>
            <a:r>
              <a:rPr lang="en-US" dirty="0" smtClean="0">
                <a:solidFill>
                  <a:schemeClr val="accent1"/>
                </a:solidFill>
              </a:rPr>
              <a:t>Step </a:t>
            </a:r>
            <a:r>
              <a:rPr lang="en-US" dirty="0">
                <a:solidFill>
                  <a:schemeClr val="accent1"/>
                </a:solidFill>
              </a:rPr>
              <a:t>Three:  If the consumer has been assigned a care coordinator by the MCO, the CCBHC is responsible for contacting the MCO care coordinator and developing a plan for future communications (e.g. When will the CCBHC or MCO communicate with one another?  What is the preferred method of communication? Etc.)</a:t>
            </a:r>
          </a:p>
          <a:p>
            <a:endParaRPr lang="en-US" dirty="0"/>
          </a:p>
        </p:txBody>
      </p:sp>
      <p:sp>
        <p:nvSpPr>
          <p:cNvPr id="4" name="Slide Number Placeholder 3"/>
          <p:cNvSpPr>
            <a:spLocks noGrp="1"/>
          </p:cNvSpPr>
          <p:nvPr>
            <p:ph type="sldNum" sz="quarter" idx="12"/>
          </p:nvPr>
        </p:nvSpPr>
        <p:spPr/>
        <p:txBody>
          <a:bodyPr/>
          <a:lstStyle/>
          <a:p>
            <a:fld id="{3BF7CD9F-2F9C-6E45-B03B-11A66B447909}" type="slidenum">
              <a:rPr lang="en-US" smtClean="0"/>
              <a:t>54</a:t>
            </a:fld>
            <a:endParaRPr lang="en-US"/>
          </a:p>
        </p:txBody>
      </p:sp>
    </p:spTree>
    <p:extLst>
      <p:ext uri="{BB962C8B-B14F-4D97-AF65-F5344CB8AC3E}">
        <p14:creationId xmlns:p14="http://schemas.microsoft.com/office/powerpoint/2010/main" val="17932793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 Rudy</a:t>
            </a:r>
          </a:p>
        </p:txBody>
      </p:sp>
      <p:sp>
        <p:nvSpPr>
          <p:cNvPr id="3" name="Content Placeholder 2"/>
          <p:cNvSpPr>
            <a:spLocks noGrp="1"/>
          </p:cNvSpPr>
          <p:nvPr>
            <p:ph idx="1"/>
          </p:nvPr>
        </p:nvSpPr>
        <p:spPr>
          <a:xfrm>
            <a:off x="914399" y="1554479"/>
            <a:ext cx="10638972" cy="5093063"/>
          </a:xfrm>
        </p:spPr>
        <p:txBody>
          <a:bodyPr>
            <a:normAutofit fontScale="77500" lnSpcReduction="20000"/>
          </a:bodyPr>
          <a:lstStyle/>
          <a:p>
            <a:pPr marL="0" indent="0">
              <a:buNone/>
            </a:pPr>
            <a:r>
              <a:rPr lang="en-US" dirty="0">
                <a:solidFill>
                  <a:schemeClr val="accent1"/>
                </a:solidFill>
              </a:rPr>
              <a:t>Rudy is a 57-year old man who has major depression, hypertension, and diabetes.  He has been certified disabled, is enrolled in SNBC, and lives alone.  </a:t>
            </a:r>
          </a:p>
          <a:p>
            <a:r>
              <a:rPr lang="en-US" dirty="0">
                <a:solidFill>
                  <a:schemeClr val="accent1"/>
                </a:solidFill>
              </a:rPr>
              <a:t>January – MCO completed a health needs assessment.  MCO has referred Rudy for psychotherapy and psychiatry services.  </a:t>
            </a:r>
          </a:p>
          <a:p>
            <a:r>
              <a:rPr lang="en-US" dirty="0">
                <a:solidFill>
                  <a:schemeClr val="accent1"/>
                </a:solidFill>
              </a:rPr>
              <a:t>February – SNBC case manager calls Rudy to follow up on referrals.  Rudy reports that he has not started mental health services.  SNBC case manager refers Rudy to CCBHC.  </a:t>
            </a:r>
          </a:p>
          <a:p>
            <a:r>
              <a:rPr lang="en-US" dirty="0">
                <a:solidFill>
                  <a:schemeClr val="accent1"/>
                </a:solidFill>
              </a:rPr>
              <a:t>March – Rudy has completed the CCBHC intake process.  CCBHC staff contacts SNBC case manager to notify the MCO that Rudy has begun mental health services and to gather information from MCO (screening information, current providers, other services).</a:t>
            </a:r>
          </a:p>
          <a:p>
            <a:r>
              <a:rPr lang="en-US" dirty="0">
                <a:solidFill>
                  <a:schemeClr val="accent1"/>
                </a:solidFill>
              </a:rPr>
              <a:t>May – CCBHC has been working with Rudy on diabetic education and management.  CCBHC staff </a:t>
            </a:r>
            <a:r>
              <a:rPr lang="en-US" dirty="0"/>
              <a:t>contact MCO to learn about diabetic education providers within Rudy’s network. </a:t>
            </a:r>
          </a:p>
        </p:txBody>
      </p:sp>
      <p:sp>
        <p:nvSpPr>
          <p:cNvPr id="4" name="Slide Number Placeholder 3"/>
          <p:cNvSpPr>
            <a:spLocks noGrp="1"/>
          </p:cNvSpPr>
          <p:nvPr>
            <p:ph type="sldNum" sz="quarter" idx="12"/>
          </p:nvPr>
        </p:nvSpPr>
        <p:spPr/>
        <p:txBody>
          <a:bodyPr/>
          <a:lstStyle/>
          <a:p>
            <a:fld id="{3BF7CD9F-2F9C-6E45-B03B-11A66B447909}" type="slidenum">
              <a:rPr lang="en-US" smtClean="0"/>
              <a:t>55</a:t>
            </a:fld>
            <a:endParaRPr lang="en-US"/>
          </a:p>
        </p:txBody>
      </p:sp>
    </p:spTree>
    <p:extLst>
      <p:ext uri="{BB962C8B-B14F-4D97-AF65-F5344CB8AC3E}">
        <p14:creationId xmlns:p14="http://schemas.microsoft.com/office/powerpoint/2010/main" val="27193486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25642" y="4257764"/>
            <a:ext cx="5053263" cy="1200329"/>
          </a:xfrm>
          <a:prstGeom prst="rect">
            <a:avLst/>
          </a:prstGeom>
          <a:noFill/>
        </p:spPr>
        <p:txBody>
          <a:bodyPr wrap="square" rtlCol="0">
            <a:spAutoFit/>
          </a:bodyPr>
          <a:lstStyle/>
          <a:p>
            <a:r>
              <a:rPr lang="en-US" dirty="0"/>
              <a:t>Julie Pearson, MSW, </a:t>
            </a:r>
            <a:r>
              <a:rPr lang="en-US" dirty="0" smtClean="0"/>
              <a:t>LISW</a:t>
            </a:r>
          </a:p>
          <a:p>
            <a:r>
              <a:rPr lang="en-US" dirty="0"/>
              <a:t>Minnesota Department of Human </a:t>
            </a:r>
            <a:r>
              <a:rPr lang="en-US" dirty="0" smtClean="0"/>
              <a:t>Services</a:t>
            </a:r>
            <a:endParaRPr lang="en-US" dirty="0"/>
          </a:p>
          <a:p>
            <a:r>
              <a:rPr lang="en-US" dirty="0"/>
              <a:t>CCBHC Project Manager | Mental Health </a:t>
            </a:r>
            <a:r>
              <a:rPr lang="en-US" dirty="0" smtClean="0"/>
              <a:t>Division</a:t>
            </a:r>
          </a:p>
          <a:p>
            <a:r>
              <a:rPr lang="en-US" dirty="0" smtClean="0"/>
              <a:t>Julie.Pearson@state.mn.us</a:t>
            </a:r>
            <a:endParaRPr lang="en-US" dirty="0"/>
          </a:p>
        </p:txBody>
      </p:sp>
      <p:sp>
        <p:nvSpPr>
          <p:cNvPr id="2" name="Slide Number Placeholder 1"/>
          <p:cNvSpPr>
            <a:spLocks noGrp="1"/>
          </p:cNvSpPr>
          <p:nvPr>
            <p:ph type="sldNum" sz="quarter" idx="11"/>
          </p:nvPr>
        </p:nvSpPr>
        <p:spPr/>
        <p:txBody>
          <a:bodyPr/>
          <a:lstStyle/>
          <a:p>
            <a:fld id="{3BF7CD9F-2F9C-6E45-B03B-11A66B447909}" type="slidenum">
              <a:rPr lang="en-US" smtClean="0"/>
              <a:t>56</a:t>
            </a:fld>
            <a:endParaRPr lang="en-US"/>
          </a:p>
        </p:txBody>
      </p:sp>
    </p:spTree>
    <p:extLst>
      <p:ext uri="{BB962C8B-B14F-4D97-AF65-F5344CB8AC3E}">
        <p14:creationId xmlns:p14="http://schemas.microsoft.com/office/powerpoint/2010/main" val="1665560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CCBHC Demonstration Opportunities </a:t>
            </a:r>
          </a:p>
        </p:txBody>
      </p:sp>
      <p:sp>
        <p:nvSpPr>
          <p:cNvPr id="3" name="Content Placeholder 2"/>
          <p:cNvSpPr>
            <a:spLocks noGrp="1"/>
          </p:cNvSpPr>
          <p:nvPr>
            <p:ph idx="1"/>
          </p:nvPr>
        </p:nvSpPr>
        <p:spPr/>
        <p:txBody>
          <a:bodyPr/>
          <a:lstStyle/>
          <a:p>
            <a:r>
              <a:rPr lang="en-US" dirty="0"/>
              <a:t>CCBHC payment model (Prospective Payment Rate – PPS) </a:t>
            </a:r>
          </a:p>
          <a:p>
            <a:pPr lvl="1"/>
            <a:r>
              <a:rPr lang="en-US" dirty="0" smtClean="0"/>
              <a:t>PPS </a:t>
            </a:r>
            <a:r>
              <a:rPr lang="en-US" dirty="0"/>
              <a:t>rate is unique to each CCBHC</a:t>
            </a:r>
          </a:p>
          <a:p>
            <a:pPr lvl="1"/>
            <a:r>
              <a:rPr lang="en-US" dirty="0"/>
              <a:t>Rate based on allowable costs of furnishing all CCBHC services </a:t>
            </a:r>
          </a:p>
          <a:p>
            <a:pPr lvl="1"/>
            <a:r>
              <a:rPr lang="en-US" dirty="0"/>
              <a:t>Same rate is paid for each qualifying day of service (“visit”), regardless of the intensity of services </a:t>
            </a:r>
            <a:r>
              <a:rPr lang="en-US" dirty="0" smtClean="0"/>
              <a:t>provided</a:t>
            </a:r>
          </a:p>
          <a:p>
            <a:pPr lvl="1"/>
            <a:r>
              <a:rPr lang="en-US" dirty="0" smtClean="0"/>
              <a:t>Opportunity to receive bonus payments for meeting quality measure targets</a:t>
            </a:r>
            <a:endParaRPr lang="en-US" dirty="0"/>
          </a:p>
          <a:p>
            <a:endParaRPr lang="en-US" dirty="0"/>
          </a:p>
        </p:txBody>
      </p:sp>
      <p:sp>
        <p:nvSpPr>
          <p:cNvPr id="4" name="Slide Number Placeholder 3"/>
          <p:cNvSpPr>
            <a:spLocks noGrp="1"/>
          </p:cNvSpPr>
          <p:nvPr>
            <p:ph type="sldNum" sz="quarter" idx="12"/>
          </p:nvPr>
        </p:nvSpPr>
        <p:spPr/>
        <p:txBody>
          <a:bodyPr/>
          <a:lstStyle/>
          <a:p>
            <a:fld id="{3BF7CD9F-2F9C-6E45-B03B-11A66B447909}" type="slidenum">
              <a:rPr lang="en-US" smtClean="0"/>
              <a:t>6</a:t>
            </a:fld>
            <a:endParaRPr lang="en-US"/>
          </a:p>
        </p:txBody>
      </p:sp>
    </p:spTree>
    <p:extLst>
      <p:ext uri="{BB962C8B-B14F-4D97-AF65-F5344CB8AC3E}">
        <p14:creationId xmlns:p14="http://schemas.microsoft.com/office/powerpoint/2010/main" val="104481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Continued County Coordination </a:t>
            </a:r>
            <a:endParaRPr lang="en-US" dirty="0"/>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ea typeface="Calibri" panose="020F0502020204030204" pitchFamily="34" charset="0"/>
                <a:cs typeface="Times New Roman" panose="02020603050405020304" pitchFamily="18" charset="0"/>
              </a:rPr>
              <a:t>Changes to county authorization and payment for TCM and Chemical Dependency Services </a:t>
            </a:r>
          </a:p>
          <a:p>
            <a:r>
              <a:rPr lang="en-US" dirty="0" smtClean="0">
                <a:latin typeface="Calibri" panose="020F0502020204030204" pitchFamily="34" charset="0"/>
                <a:ea typeface="Calibri" panose="020F0502020204030204" pitchFamily="34" charset="0"/>
                <a:cs typeface="Times New Roman" panose="02020603050405020304" pitchFamily="18" charset="0"/>
              </a:rPr>
              <a:t>Coordination </a:t>
            </a:r>
            <a:r>
              <a:rPr lang="en-US" dirty="0">
                <a:latin typeface="Calibri" panose="020F0502020204030204" pitchFamily="34" charset="0"/>
                <a:ea typeface="Calibri" panose="020F0502020204030204" pitchFamily="34" charset="0"/>
                <a:cs typeface="Times New Roman" panose="02020603050405020304" pitchFamily="18" charset="0"/>
              </a:rPr>
              <a:t>and support in accessing county services </a:t>
            </a:r>
            <a:r>
              <a:rPr lang="en-US" dirty="0" smtClean="0">
                <a:latin typeface="Calibri" panose="020F0502020204030204" pitchFamily="34" charset="0"/>
                <a:ea typeface="Calibri" panose="020F0502020204030204" pitchFamily="34" charset="0"/>
                <a:cs typeface="Times New Roman" panose="02020603050405020304" pitchFamily="18" charset="0"/>
              </a:rPr>
              <a:t>remains </a:t>
            </a:r>
            <a:r>
              <a:rPr lang="en-US" dirty="0">
                <a:latin typeface="Calibri" panose="020F0502020204030204" pitchFamily="34" charset="0"/>
                <a:ea typeface="Calibri" panose="020F0502020204030204" pitchFamily="34" charset="0"/>
                <a:cs typeface="Times New Roman" panose="02020603050405020304" pitchFamily="18" charset="0"/>
              </a:rPr>
              <a:t>critical </a:t>
            </a:r>
            <a:r>
              <a:rPr lang="en-US" dirty="0" smtClean="0">
                <a:latin typeface="Calibri" panose="020F0502020204030204" pitchFamily="34" charset="0"/>
                <a:ea typeface="Calibri" panose="020F0502020204030204" pitchFamily="34" charset="0"/>
                <a:cs typeface="Times New Roman" panose="02020603050405020304" pitchFamily="18" charset="0"/>
              </a:rPr>
              <a:t>for individuals receiving CCBHC services</a:t>
            </a:r>
          </a:p>
          <a:p>
            <a:r>
              <a:rPr lang="en-US" dirty="0" smtClean="0"/>
              <a:t>County maintains their role/responsibility to individuals who are not on Medical Assistance </a:t>
            </a:r>
          </a:p>
          <a:p>
            <a:r>
              <a:rPr lang="en-US" dirty="0" smtClean="0"/>
              <a:t>Counties maintain their legal responsibility and authority under the Commitment Act</a:t>
            </a:r>
            <a:r>
              <a:rPr lang="en-US" dirty="0"/>
              <a:t> </a:t>
            </a:r>
          </a:p>
          <a:p>
            <a:endParaRPr lang="en-US" dirty="0"/>
          </a:p>
        </p:txBody>
      </p:sp>
      <p:sp>
        <p:nvSpPr>
          <p:cNvPr id="4" name="Slide Number Placeholder 3"/>
          <p:cNvSpPr>
            <a:spLocks noGrp="1"/>
          </p:cNvSpPr>
          <p:nvPr>
            <p:ph type="sldNum" sz="quarter" idx="12"/>
          </p:nvPr>
        </p:nvSpPr>
        <p:spPr/>
        <p:txBody>
          <a:bodyPr/>
          <a:lstStyle/>
          <a:p>
            <a:fld id="{3BF7CD9F-2F9C-6E45-B03B-11A66B447909}" type="slidenum">
              <a:rPr lang="en-US" smtClean="0"/>
              <a:t>7</a:t>
            </a:fld>
            <a:endParaRPr lang="en-US"/>
          </a:p>
        </p:txBody>
      </p:sp>
    </p:spTree>
    <p:extLst>
      <p:ext uri="{BB962C8B-B14F-4D97-AF65-F5344CB8AC3E}">
        <p14:creationId xmlns:p14="http://schemas.microsoft.com/office/powerpoint/2010/main" val="4081814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CCBHC States</a:t>
            </a:r>
            <a:endParaRPr lang="en-US" dirty="0"/>
          </a:p>
        </p:txBody>
      </p:sp>
      <p:sp>
        <p:nvSpPr>
          <p:cNvPr id="3" name="Content Placeholder 2"/>
          <p:cNvSpPr>
            <a:spLocks noGrp="1"/>
          </p:cNvSpPr>
          <p:nvPr>
            <p:ph sz="half" idx="1"/>
          </p:nvPr>
        </p:nvSpPr>
        <p:spPr/>
        <p:txBody>
          <a:bodyPr/>
          <a:lstStyle/>
          <a:p>
            <a:pPr lvl="0">
              <a:buClr>
                <a:srgbClr val="003865"/>
              </a:buClr>
            </a:pPr>
            <a:endParaRPr lang="en-US" dirty="0">
              <a:solidFill>
                <a:srgbClr val="003865"/>
              </a:solidFill>
            </a:endParaRPr>
          </a:p>
          <a:p>
            <a:pPr marL="0" lvl="0" indent="0" algn="ctr">
              <a:buClr>
                <a:srgbClr val="003865"/>
              </a:buClr>
              <a:buNone/>
            </a:pPr>
            <a:r>
              <a:rPr lang="en-US" dirty="0">
                <a:solidFill>
                  <a:srgbClr val="003865"/>
                </a:solidFill>
              </a:rPr>
              <a:t>Minnesota</a:t>
            </a:r>
          </a:p>
          <a:p>
            <a:pPr marL="0" lvl="0" indent="0" algn="ctr">
              <a:buClr>
                <a:srgbClr val="003865"/>
              </a:buClr>
              <a:buNone/>
            </a:pPr>
            <a:r>
              <a:rPr lang="en-US" dirty="0">
                <a:solidFill>
                  <a:srgbClr val="003865"/>
                </a:solidFill>
              </a:rPr>
              <a:t>Missouri</a:t>
            </a:r>
          </a:p>
          <a:p>
            <a:pPr marL="0" lvl="0" indent="0" algn="ctr">
              <a:buClr>
                <a:srgbClr val="003865"/>
              </a:buClr>
              <a:buNone/>
            </a:pPr>
            <a:r>
              <a:rPr lang="en-US" dirty="0">
                <a:solidFill>
                  <a:srgbClr val="003865"/>
                </a:solidFill>
              </a:rPr>
              <a:t>New York</a:t>
            </a:r>
          </a:p>
          <a:p>
            <a:pPr marL="0" lvl="0" indent="0" algn="ctr">
              <a:buClr>
                <a:srgbClr val="003865"/>
              </a:buClr>
              <a:buNone/>
            </a:pPr>
            <a:r>
              <a:rPr lang="en-US" dirty="0">
                <a:solidFill>
                  <a:srgbClr val="003865"/>
                </a:solidFill>
              </a:rPr>
              <a:t>New  Jersey</a:t>
            </a:r>
          </a:p>
          <a:p>
            <a:endParaRPr lang="en-US" dirty="0"/>
          </a:p>
        </p:txBody>
      </p:sp>
      <p:sp>
        <p:nvSpPr>
          <p:cNvPr id="4" name="Content Placeholder 3"/>
          <p:cNvSpPr>
            <a:spLocks noGrp="1"/>
          </p:cNvSpPr>
          <p:nvPr>
            <p:ph sz="half" idx="2"/>
          </p:nvPr>
        </p:nvSpPr>
        <p:spPr/>
        <p:txBody>
          <a:bodyPr/>
          <a:lstStyle/>
          <a:p>
            <a:pPr lvl="0">
              <a:buClr>
                <a:srgbClr val="003865"/>
              </a:buClr>
            </a:pPr>
            <a:endParaRPr lang="en-US" dirty="0" smtClean="0">
              <a:solidFill>
                <a:srgbClr val="003865"/>
              </a:solidFill>
            </a:endParaRPr>
          </a:p>
          <a:p>
            <a:pPr marL="0" lvl="0" indent="0" algn="ctr">
              <a:buClr>
                <a:srgbClr val="003865"/>
              </a:buClr>
              <a:buNone/>
            </a:pPr>
            <a:r>
              <a:rPr lang="en-US" dirty="0" smtClean="0">
                <a:solidFill>
                  <a:srgbClr val="003865"/>
                </a:solidFill>
              </a:rPr>
              <a:t>Nevada</a:t>
            </a:r>
            <a:endParaRPr lang="en-US" dirty="0">
              <a:solidFill>
                <a:srgbClr val="003865"/>
              </a:solidFill>
            </a:endParaRPr>
          </a:p>
          <a:p>
            <a:pPr marL="0" lvl="0" indent="0" algn="ctr">
              <a:buClr>
                <a:srgbClr val="003865"/>
              </a:buClr>
              <a:buNone/>
            </a:pPr>
            <a:r>
              <a:rPr lang="en-US" dirty="0">
                <a:solidFill>
                  <a:srgbClr val="003865"/>
                </a:solidFill>
              </a:rPr>
              <a:t>Oklahoma</a:t>
            </a:r>
          </a:p>
          <a:p>
            <a:pPr marL="0" lvl="0" indent="0" algn="ctr">
              <a:buClr>
                <a:srgbClr val="003865"/>
              </a:buClr>
              <a:buNone/>
            </a:pPr>
            <a:r>
              <a:rPr lang="en-US" dirty="0">
                <a:solidFill>
                  <a:srgbClr val="003865"/>
                </a:solidFill>
              </a:rPr>
              <a:t>Oregon</a:t>
            </a:r>
          </a:p>
          <a:p>
            <a:pPr marL="0" lvl="0" indent="0" algn="ctr">
              <a:buClr>
                <a:srgbClr val="003865"/>
              </a:buClr>
              <a:buNone/>
            </a:pPr>
            <a:r>
              <a:rPr lang="en-US" dirty="0">
                <a:solidFill>
                  <a:srgbClr val="003865"/>
                </a:solidFill>
              </a:rPr>
              <a:t>Pennsylvania</a:t>
            </a:r>
          </a:p>
          <a:p>
            <a:endParaRPr lang="en-US" dirty="0"/>
          </a:p>
        </p:txBody>
      </p:sp>
      <p:sp>
        <p:nvSpPr>
          <p:cNvPr id="5" name="Slide Number Placeholder 4"/>
          <p:cNvSpPr>
            <a:spLocks noGrp="1"/>
          </p:cNvSpPr>
          <p:nvPr>
            <p:ph type="sldNum" sz="quarter" idx="12"/>
          </p:nvPr>
        </p:nvSpPr>
        <p:spPr/>
        <p:txBody>
          <a:bodyPr/>
          <a:lstStyle/>
          <a:p>
            <a:fld id="{3BF7CD9F-2F9C-6E45-B03B-11A66B447909}" type="slidenum">
              <a:rPr lang="en-US" smtClean="0"/>
              <a:t>8</a:t>
            </a:fld>
            <a:endParaRPr lang="en-US"/>
          </a:p>
        </p:txBody>
      </p:sp>
    </p:spTree>
    <p:extLst>
      <p:ext uri="{BB962C8B-B14F-4D97-AF65-F5344CB8AC3E}">
        <p14:creationId xmlns:p14="http://schemas.microsoft.com/office/powerpoint/2010/main" val="2875732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Process</a:t>
            </a:r>
            <a:endParaRPr lang="en-US" dirty="0"/>
          </a:p>
        </p:txBody>
      </p:sp>
      <p:sp>
        <p:nvSpPr>
          <p:cNvPr id="5" name="Content Placeholder 4"/>
          <p:cNvSpPr>
            <a:spLocks noGrp="1"/>
          </p:cNvSpPr>
          <p:nvPr>
            <p:ph idx="1"/>
          </p:nvPr>
        </p:nvSpPr>
        <p:spPr/>
        <p:txBody>
          <a:bodyPr/>
          <a:lstStyle/>
          <a:p>
            <a:r>
              <a:rPr lang="en-US" dirty="0" smtClean="0"/>
              <a:t>Organizational Readiness Assessment </a:t>
            </a:r>
          </a:p>
          <a:p>
            <a:r>
              <a:rPr lang="en-US" dirty="0" smtClean="0"/>
              <a:t>Geographical Needs Assessment</a:t>
            </a:r>
          </a:p>
          <a:p>
            <a:r>
              <a:rPr lang="en-US" dirty="0" smtClean="0"/>
              <a:t>Certification Process </a:t>
            </a:r>
          </a:p>
          <a:p>
            <a:pPr lvl="1"/>
            <a:r>
              <a:rPr lang="en-US" dirty="0" smtClean="0"/>
              <a:t>organizational policy and work plan development </a:t>
            </a:r>
          </a:p>
          <a:p>
            <a:pPr lvl="1"/>
            <a:r>
              <a:rPr lang="en-US" dirty="0"/>
              <a:t>s</a:t>
            </a:r>
            <a:r>
              <a:rPr lang="en-US" dirty="0" smtClean="0"/>
              <a:t>taff training, recruitment and hiring </a:t>
            </a:r>
          </a:p>
          <a:p>
            <a:endParaRPr lang="en-US" dirty="0"/>
          </a:p>
        </p:txBody>
      </p:sp>
      <p:sp>
        <p:nvSpPr>
          <p:cNvPr id="3" name="Slide Number Placeholder 2"/>
          <p:cNvSpPr>
            <a:spLocks noGrp="1"/>
          </p:cNvSpPr>
          <p:nvPr>
            <p:ph type="sldNum" sz="quarter" idx="12"/>
          </p:nvPr>
        </p:nvSpPr>
        <p:spPr/>
        <p:txBody>
          <a:bodyPr/>
          <a:lstStyle/>
          <a:p>
            <a:fld id="{3BF7CD9F-2F9C-6E45-B03B-11A66B447909}" type="slidenum">
              <a:rPr lang="en-US" smtClean="0"/>
              <a:t>9</a:t>
            </a:fld>
            <a:endParaRPr lang="en-US"/>
          </a:p>
        </p:txBody>
      </p:sp>
    </p:spTree>
    <p:extLst>
      <p:ext uri="{BB962C8B-B14F-4D97-AF65-F5344CB8AC3E}">
        <p14:creationId xmlns:p14="http://schemas.microsoft.com/office/powerpoint/2010/main" val="3312878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nesota Department of Human Services">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E0F0358DFBC64F81CB965A645D1DE9" ma:contentTypeVersion="1" ma:contentTypeDescription="Create a new document." ma:contentTypeScope="" ma:versionID="eea5e009cfc40d4434a737a8532e5c72">
  <xsd:schema xmlns:xsd="http://www.w3.org/2001/XMLSchema" xmlns:xs="http://www.w3.org/2001/XMLSchema" xmlns:p="http://schemas.microsoft.com/office/2006/metadata/properties" xmlns:ns2="ea40af3d-1ff5-43c9-b4f1-bb67405e3197" targetNamespace="http://schemas.microsoft.com/office/2006/metadata/properties" ma:root="true" ma:fieldsID="f70180af7e84c5515755ce8113c04e64" ns2:_="">
    <xsd:import namespace="ea40af3d-1ff5-43c9-b4f1-bb67405e3197"/>
    <xsd:element name="properties">
      <xsd:complexType>
        <xsd:sequence>
          <xsd:element name="documentManagement">
            <xsd:complexType>
              <xsd:all>
                <xsd:element ref="ns2:Workgroup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40af3d-1ff5-43c9-b4f1-bb67405e3197" elementFormDefault="qualified">
    <xsd:import namespace="http://schemas.microsoft.com/office/2006/documentManagement/types"/>
    <xsd:import namespace="http://schemas.microsoft.com/office/infopath/2007/PartnerControls"/>
    <xsd:element name="Workgroups" ma:index="8" ma:displayName="Workgroups" ma:description="Choose appropriate workgroup here" ma:format="Dropdown" ma:internalName="Workgroups">
      <xsd:simpleType>
        <xsd:restriction base="dms:Choice">
          <xsd:enumeration value="Services"/>
          <xsd:enumeration value="Staffing"/>
          <xsd:enumeration value="Evaluation"/>
          <xsd:enumeration value="Large Workgroup"/>
          <xsd:enumeration value="Paymen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Workgroups xmlns="ea40af3d-1ff5-43c9-b4f1-bb67405e3197">Large Workgroup</Workgroups>
  </documentManagement>
</p:properties>
</file>

<file path=customXml/itemProps1.xml><?xml version="1.0" encoding="utf-8"?>
<ds:datastoreItem xmlns:ds="http://schemas.openxmlformats.org/officeDocument/2006/customXml" ds:itemID="{73FF47C0-D72F-4EEC-B69E-E104026899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40af3d-1ff5-43c9-b4f1-bb67405e31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5B0090-3758-4A02-98ED-D4E56E177EA6}">
  <ds:schemaRefs>
    <ds:schemaRef ds:uri="http://schemas.microsoft.com/sharepoint/v3/contenttype/forms"/>
  </ds:schemaRefs>
</ds:datastoreItem>
</file>

<file path=customXml/itemProps3.xml><?xml version="1.0" encoding="utf-8"?>
<ds:datastoreItem xmlns:ds="http://schemas.openxmlformats.org/officeDocument/2006/customXml" ds:itemID="{43FE277E-629C-47D2-AD2A-3337295D4C8A}">
  <ds:schemaRefs>
    <ds:schemaRef ds:uri="http://schemas.microsoft.com/office/2006/documentManagement/types"/>
    <ds:schemaRef ds:uri="http://purl.org/dc/terms/"/>
    <ds:schemaRef ds:uri="http://schemas.microsoft.com/office/2006/metadata/properties"/>
    <ds:schemaRef ds:uri="http://www.w3.org/XML/1998/namespace"/>
    <ds:schemaRef ds:uri="http://purl.org/dc/dcmitype/"/>
    <ds:schemaRef ds:uri="http://purl.org/dc/elements/1.1/"/>
    <ds:schemaRef ds:uri="http://schemas.microsoft.com/office/infopath/2007/PartnerControls"/>
    <ds:schemaRef ds:uri="http://schemas.openxmlformats.org/package/2006/metadata/core-properties"/>
    <ds:schemaRef ds:uri="ea40af3d-1ff5-43c9-b4f1-bb67405e3197"/>
  </ds:schemaRefs>
</ds:datastoreItem>
</file>

<file path=docProps/app.xml><?xml version="1.0" encoding="utf-8"?>
<Properties xmlns="http://schemas.openxmlformats.org/officeDocument/2006/extended-properties" xmlns:vt="http://schemas.openxmlformats.org/officeDocument/2006/docPropsVTypes">
  <Template>mn-dhs-ppt-template-all-slides</Template>
  <TotalTime>9479</TotalTime>
  <Words>4714</Words>
  <Application>Microsoft Office PowerPoint</Application>
  <PresentationFormat>Widescreen</PresentationFormat>
  <Paragraphs>683</Paragraphs>
  <Slides>56</Slides>
  <Notes>56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Cambria Math</vt:lpstr>
      <vt:lpstr>Times New Roman</vt:lpstr>
      <vt:lpstr>Minnesota Department of Human Services</vt:lpstr>
      <vt:lpstr>Implementing CCBHC Implementation guidance for Certified Community Behavioral Health Clinics (CCBHC)</vt:lpstr>
      <vt:lpstr>DHS Team </vt:lpstr>
      <vt:lpstr>Background </vt:lpstr>
      <vt:lpstr>CCBHC Demonstration Timeline </vt:lpstr>
      <vt:lpstr>CCBHC Demonstration Opportunities </vt:lpstr>
      <vt:lpstr>CCBHC Demonstration Opportunities </vt:lpstr>
      <vt:lpstr>Need for Continued County Coordination </vt:lpstr>
      <vt:lpstr>CCBHC States</vt:lpstr>
      <vt:lpstr>Selection Process</vt:lpstr>
      <vt:lpstr>CCBHC Clinics</vt:lpstr>
      <vt:lpstr>Federal Criteria for Services </vt:lpstr>
      <vt:lpstr>State Specific Standards </vt:lpstr>
      <vt:lpstr>State-Specific Standards </vt:lpstr>
      <vt:lpstr>CCBHC Services </vt:lpstr>
      <vt:lpstr>Who is considered a CCBHC recipient?</vt:lpstr>
      <vt:lpstr>CCBHC Services</vt:lpstr>
      <vt:lpstr>Scope of Services </vt:lpstr>
      <vt:lpstr>Scope of Services Table</vt:lpstr>
      <vt:lpstr>Coding and Service Changes with Q2 Modifier  </vt:lpstr>
      <vt:lpstr>Coding and Service Changes without Q2 Modifier  </vt:lpstr>
      <vt:lpstr>Prospective Payment System (PPS)</vt:lpstr>
      <vt:lpstr>Current MA payment model </vt:lpstr>
      <vt:lpstr>CCBHC payment model (Prospective Payment Rate – PPS) </vt:lpstr>
      <vt:lpstr>CCBHC payment model (Prospective Payment Rate – PPS) </vt:lpstr>
      <vt:lpstr>PPS Payment: Demo vs Post-Demo</vt:lpstr>
      <vt:lpstr>PPS Rates:  First Year vs Second Year</vt:lpstr>
      <vt:lpstr>Wraparound Payment Methodology </vt:lpstr>
      <vt:lpstr>CCBHC  Payment Timeline </vt:lpstr>
      <vt:lpstr>Quality Bonus Payments</vt:lpstr>
      <vt:lpstr>Ideas for group discussion of payment issues</vt:lpstr>
      <vt:lpstr>Evaluation </vt:lpstr>
      <vt:lpstr>CCBHC State Lead Measures </vt:lpstr>
      <vt:lpstr>State Lead CCBHC Demonstration Measures</vt:lpstr>
      <vt:lpstr>State Lead HEDIS Measures</vt:lpstr>
      <vt:lpstr>State Lead HEDIS Measures (cont’d)</vt:lpstr>
      <vt:lpstr>Demonstration Quality Bonus Measures</vt:lpstr>
      <vt:lpstr>RDA and HEDIS validation audit</vt:lpstr>
      <vt:lpstr>CCBHC HEDIS measures</vt:lpstr>
      <vt:lpstr>Example SAMHSA reporting template (SAA)</vt:lpstr>
      <vt:lpstr>Quarterly reporting to BH clinics</vt:lpstr>
      <vt:lpstr>CCBHC Clinic Lead Measures</vt:lpstr>
      <vt:lpstr>CCBHC Clinic Lead Measures</vt:lpstr>
      <vt:lpstr>Clinic Lead Measures</vt:lpstr>
      <vt:lpstr>SAMHSA Reporting Templates for Clinic-Lead Measures</vt:lpstr>
      <vt:lpstr>Impact Measures</vt:lpstr>
      <vt:lpstr>Impact Measures</vt:lpstr>
      <vt:lpstr>Consumer Level Data Elements</vt:lpstr>
      <vt:lpstr>Reporting Schedule</vt:lpstr>
      <vt:lpstr>CCBHC Care Coordination and  Managed Care organizations</vt:lpstr>
      <vt:lpstr>CCBHC Care Coordination Criteria </vt:lpstr>
      <vt:lpstr>Care Coordination and MA Managed Care </vt:lpstr>
      <vt:lpstr>Minnesota’s MA Managed Care Products</vt:lpstr>
      <vt:lpstr>CCBHC MCO Communication Protocol</vt:lpstr>
      <vt:lpstr>CCBHC and MCO – Communication Protocol</vt:lpstr>
      <vt:lpstr>Example - Rudy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guidance for Certified Community Behavioral Health Clinics</dc:title>
  <dc:creator>DHS</dc:creator>
  <cp:lastModifiedBy>Burleson, William E (DHS)</cp:lastModifiedBy>
  <cp:revision>181</cp:revision>
  <cp:lastPrinted>2017-06-06T21:15:07Z</cp:lastPrinted>
  <dcterms:created xsi:type="dcterms:W3CDTF">2016-09-18T15:58:19Z</dcterms:created>
  <dcterms:modified xsi:type="dcterms:W3CDTF">2017-06-19T13:47:18Z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0x01010055E0F0358DFBC64F81CB965A645D1DE9</vt:lpwstr>
  </property>
</Properties>
</file>