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4"/>
  </p:sldMasterIdLst>
  <p:notesMasterIdLst>
    <p:notesMasterId r:id="rId13"/>
  </p:notesMasterIdLst>
  <p:handoutMasterIdLst>
    <p:handoutMasterId r:id="rId14"/>
  </p:handoutMasterIdLst>
  <p:sldIdLst>
    <p:sldId id="264" r:id="rId5"/>
    <p:sldId id="299" r:id="rId6"/>
    <p:sldId id="306" r:id="rId7"/>
    <p:sldId id="307" r:id="rId8"/>
    <p:sldId id="308" r:id="rId9"/>
    <p:sldId id="309" r:id="rId10"/>
    <p:sldId id="310" r:id="rId11"/>
    <p:sldId id="29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Julie L (DHS)" initials="PJL(" lastIdx="1" clrIdx="0">
    <p:extLst>
      <p:ext uri="{19B8F6BF-5375-455C-9EA6-DF929625EA0E}">
        <p15:presenceInfo xmlns:p15="http://schemas.microsoft.com/office/powerpoint/2012/main" userId="S-1-5-21-79331101-957628765-1238779560-399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B47"/>
    <a:srgbClr val="003865"/>
    <a:srgbClr val="003F6B"/>
    <a:srgbClr val="001C33"/>
    <a:srgbClr val="5D295F"/>
    <a:srgbClr val="78BE21"/>
    <a:srgbClr val="000000"/>
    <a:srgbClr val="0D0D0D"/>
    <a:srgbClr val="E8E8E8"/>
    <a:srgbClr val="B207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2621" autoAdjust="0"/>
  </p:normalViewPr>
  <p:slideViewPr>
    <p:cSldViewPr snapToGrid="0">
      <p:cViewPr varScale="1">
        <p:scale>
          <a:sx n="76" d="100"/>
          <a:sy n="76" d="100"/>
        </p:scale>
        <p:origin x="126" y="82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8/8/2018</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8/8/2018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t>I truly</a:t>
            </a:r>
            <a:r>
              <a:rPr lang="en-US" sz="1600" b="1" baseline="0" dirty="0" smtClean="0"/>
              <a:t> want to thank you for</a:t>
            </a:r>
            <a:r>
              <a:rPr lang="en-US" sz="1600" b="0" baseline="0" dirty="0" smtClean="0"/>
              <a:t> </a:t>
            </a:r>
            <a:r>
              <a:rPr lang="en-US" sz="1600" b="1" baseline="0" dirty="0" smtClean="0"/>
              <a:t>taking the time away from your busy schedules to get an update on the status of Minnesota’s participation in Section 223, the federal demonstration project to test the service delivery and payment model we refer to as CCBHC.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dirty="0" smtClean="0"/>
              <a:t>I  plan to speak for about 30 minutes, leaving time for questions at the end, however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dirty="0" smtClean="0"/>
              <a:t>Don’t hesitate to take yourselves off of mute or submit a  question through the Chat feature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baseline="0" dirty="0" smtClean="0"/>
              <a:t>I have been with MN DHS for 11 years, being the project lead for CCBHC has been the most innovative and challenging work so far.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smtClean="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29483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smtClean="0"/>
              <a:t>This next slide</a:t>
            </a:r>
            <a:r>
              <a:rPr lang="en-US" sz="3200" b="1" baseline="0" dirty="0" smtClean="0"/>
              <a:t> is a more comprehensive timeline showing the time and effort the state and its providers have</a:t>
            </a:r>
            <a:r>
              <a:rPr lang="en-US" sz="3200" b="1" dirty="0" smtClean="0"/>
              <a:t> invested </a:t>
            </a:r>
            <a:r>
              <a:rPr lang="en-US" sz="3200" b="1" baseline="0" dirty="0" smtClean="0"/>
              <a:t>to plan for and implement the model. Bills in support of CCBHC heard the MN Leg received Bi-partisan support as a way to improve a sometimes fragmented delivery system.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baseline="0" dirty="0" smtClean="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153446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waiver was submitted to CMS this Spring and we are working on the full implementation plan, which needs CMS approval prior to moving forward. </a:t>
            </a:r>
          </a:p>
          <a:p>
            <a:r>
              <a:rPr lang="en-US" b="1" baseline="0" dirty="0" smtClean="0"/>
              <a:t>Our AIM IS TO EXTEND THE AMOUNT OF TIME TO COLLECT AND STUDY OUTCOMES, TO MAKE CHANGES IF NEEDED, AND TO MOST Effectively AND EFFICIENTLY IMPLEMENT THIS MODEL IN TERMS OF COST AND CLIENT OUTCOMES. </a:t>
            </a:r>
          </a:p>
          <a:p>
            <a:endParaRPr lang="en-US" b="1" baseline="0" dirty="0" smtClean="0"/>
          </a:p>
          <a:p>
            <a:r>
              <a:rPr lang="en-US" b="1" dirty="0" smtClean="0"/>
              <a:t>No</a:t>
            </a:r>
            <a:r>
              <a:rPr lang="en-US" b="1" baseline="0" dirty="0" smtClean="0"/>
              <a:t> precedent – uncertain about CMS’ response to the proposal at this time. </a:t>
            </a:r>
            <a:endParaRPr lang="en-US" b="1"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236571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waiver was submitted to CMS this Spring and we are working on the full implementation plan, which needs CMS approval prior to moving forward. </a:t>
            </a:r>
          </a:p>
          <a:p>
            <a:r>
              <a:rPr lang="en-US" b="1" baseline="0" dirty="0" smtClean="0"/>
              <a:t>Our AIM IS TO EXTEND THE AMOUNT OF TIME TO COLLECT AND STUDY OUTCOMES, TO MAKE CHANGES IF NEEDED, AND TO MOST Effectively AND EFFICIENTLY IMPLEMENT THIS MODEL IN TERMS OF COST AND CLIENT OUTCOMES. </a:t>
            </a:r>
          </a:p>
          <a:p>
            <a:endParaRPr lang="en-US" b="1" baseline="0" dirty="0" smtClean="0"/>
          </a:p>
          <a:p>
            <a:r>
              <a:rPr lang="en-US" b="1" dirty="0" smtClean="0"/>
              <a:t>No</a:t>
            </a:r>
            <a:r>
              <a:rPr lang="en-US" b="1" baseline="0" dirty="0" smtClean="0"/>
              <a:t> precedent – uncertain about CMS’ response to the proposal at this time. </a:t>
            </a:r>
            <a:endParaRPr lang="en-US" b="1"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288007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waiver was submitted to CMS this Spring and we are working on the full implementation plan, which needs CMS approval prior to moving forward. </a:t>
            </a:r>
          </a:p>
          <a:p>
            <a:r>
              <a:rPr lang="en-US" b="1" baseline="0" dirty="0" smtClean="0"/>
              <a:t>Our AIM IS TO EXTEND THE AMOUNT OF TIME TO COLLECT AND STUDY OUTCOMES, TO MAKE CHANGES IF NEEDED, AND TO MOST Effectively AND EFFICIENTLY IMPLEMENT THIS MODEL IN TERMS OF COST AND CLIENT OUTCOMES. </a:t>
            </a:r>
          </a:p>
          <a:p>
            <a:endParaRPr lang="en-US" b="1" baseline="0" dirty="0" smtClean="0"/>
          </a:p>
          <a:p>
            <a:r>
              <a:rPr lang="en-US" b="1" dirty="0" smtClean="0"/>
              <a:t>No</a:t>
            </a:r>
            <a:r>
              <a:rPr lang="en-US" b="1" baseline="0" dirty="0" smtClean="0"/>
              <a:t> precedent – uncertain about CMS’ response to the proposal at this time. </a:t>
            </a:r>
            <a:endParaRPr lang="en-US" b="1"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53009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41351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8/8/2018</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
        <p:nvSpPr>
          <p:cNvPr id="8" name="Rectangle 7"/>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Tree>
    <p:extLst>
      <p:ext uri="{BB962C8B-B14F-4D97-AF65-F5344CB8AC3E}">
        <p14:creationId xmlns:p14="http://schemas.microsoft.com/office/powerpoint/2010/main" val="233417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7864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923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86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3057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892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10975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r>
              <a:rPr lang="en-US" dirty="0" smtClean="0"/>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4008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r>
              <a:rPr lang="en-US" dirty="0" smtClean="0"/>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9482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r>
              <a:rPr lang="en-US" dirty="0" smtClean="0"/>
              <a:t>Click icon to add picture</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6559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936DB2D6-5DF4-4264-A4A1-7D3EAF38D255}" type="datetime1">
              <a:rPr lang="en-US" smtClean="0"/>
              <a:t>8/8/2018</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0" name="Rectangle 19"/>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Rectangle 2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6469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8/8/2018</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087526" y="1716919"/>
            <a:ext cx="6396957" cy="786511"/>
          </a:xfrm>
          <a:prstGeom prst="rect">
            <a:avLst/>
          </a:prstGeom>
        </p:spPr>
      </p:pic>
      <p:sp>
        <p:nvSpPr>
          <p:cNvPr id="11" name="Rectangle 10"/>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087526" y="1716919"/>
            <a:ext cx="6396957" cy="786511"/>
          </a:xfrm>
          <a:prstGeom prst="rect">
            <a:avLst/>
          </a:prstGeom>
        </p:spPr>
      </p:pic>
    </p:spTree>
    <p:extLst>
      <p:ext uri="{BB962C8B-B14F-4D97-AF65-F5344CB8AC3E}">
        <p14:creationId xmlns:p14="http://schemas.microsoft.com/office/powerpoint/2010/main" val="41283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936DB2D6-5DF4-4264-A4A1-7D3EAF38D255}" type="datetime1">
              <a:rPr lang="en-US" smtClean="0"/>
              <a:t>8/8/2018</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4" name="Rectangle 13"/>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18975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9" name="Rectangle 18"/>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4B4EEDC6-36CA-4209-B482-2ED76AA0BF08}"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7"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248555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Rectangle 15"/>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8DC79626-CE5A-4834-975C-E7305BA2E281}" type="datetime1">
              <a:rPr lang="en-US" smtClean="0"/>
              <a:t>8/8/2018</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0" name="Rectangle 19"/>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Rectangle 2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07972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8" name="Rectangle 7"/>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bwMode="black"/>
        <p:txBody>
          <a:bodyPr/>
          <a:lstStyle/>
          <a:p>
            <a:fld id="{1815FB38-58F3-410A-8DA4-4B706967601F}"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21" name="Rectangle 2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3811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Rectangle 15"/>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7F519661-29C3-4FE0-9FC3-375A85A42C46}"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2" name="Rectangle 11"/>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66250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8" name="Rectangle 7"/>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1"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478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dirty="0" smtClean="0"/>
              <a:t>Click icon to add picture</a:t>
            </a:r>
            <a:endParaRPr lang="en-US" dirty="0"/>
          </a:p>
        </p:txBody>
      </p:sp>
      <p:sp>
        <p:nvSpPr>
          <p:cNvPr id="9" name="Title 1"/>
          <p:cNvSpPr>
            <a:spLocks noGrp="1"/>
          </p:cNvSpPr>
          <p:nvPr>
            <p:ph type="title" hasCustomPrompt="1"/>
          </p:nvPr>
        </p:nvSpPr>
        <p:spPr bwMode="auto">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303494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dirty="0" smtClean="0"/>
              <a:t>Click icon to add picture</a:t>
            </a:r>
            <a:endParaRPr lang="en-US" dirty="0"/>
          </a:p>
        </p:txBody>
      </p:sp>
      <p:sp>
        <p:nvSpPr>
          <p:cNvPr id="9" name="Title 1"/>
          <p:cNvSpPr>
            <a:spLocks noGrp="1"/>
          </p:cNvSpPr>
          <p:nvPr>
            <p:ph type="title" hasCustomPrompt="1"/>
          </p:nvPr>
        </p:nvSpPr>
        <p:spPr bwMode="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257801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dirty="0" smtClean="0"/>
              <a:t>Click icon to add picture</a:t>
            </a:r>
            <a:endParaRPr lang="en-US" dirty="0"/>
          </a:p>
        </p:txBody>
      </p:sp>
      <p:sp>
        <p:nvSpPr>
          <p:cNvPr id="9" name="Title 1"/>
          <p:cNvSpPr>
            <a:spLocks noGrp="1"/>
          </p:cNvSpPr>
          <p:nvPr>
            <p:ph type="title" hasCustomPrompt="1"/>
          </p:nvPr>
        </p:nvSpPr>
        <p:spPr bwMode="auto">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smtClean="0"/>
              <a:t>Click to edit title</a:t>
            </a:r>
            <a:endParaRPr lang="en-US" dirty="0"/>
          </a:p>
        </p:txBody>
      </p:sp>
    </p:spTree>
    <p:extLst>
      <p:ext uri="{BB962C8B-B14F-4D97-AF65-F5344CB8AC3E}">
        <p14:creationId xmlns:p14="http://schemas.microsoft.com/office/powerpoint/2010/main" val="358443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bwMode="gray">
          <a:xfrm>
            <a:off x="2032000" y="2233262"/>
            <a:ext cx="8128000" cy="2966751"/>
          </a:xfrm>
        </p:spPr>
        <p:txBody>
          <a:bodyPr/>
          <a:lstStyle/>
          <a:p>
            <a:r>
              <a:rPr lang="en-US" dirty="0" smtClean="0"/>
              <a:t>Click icon to add table</a:t>
            </a:r>
            <a:endParaRPr lang="en-US" dirty="0"/>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
        <p:nvSpPr>
          <p:cNvPr id="11" name="Rectangle 10"/>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544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3" name="Rectangle 2"/>
          <p:cNvSpPr/>
          <p:nvPr/>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pic>
        <p:nvPicPr>
          <p:cNvPr id="10" name="Picture 9" descr="Minnesota Department of Human Services logo" title="DHS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457806" y="5989082"/>
            <a:ext cx="3234329" cy="397663"/>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r>
              <a:rPr lang="en-US" dirty="0" smtClean="0"/>
              <a:t>Click icon to add picture</a:t>
            </a:r>
            <a:endParaRPr lang="en-US" dirty="0"/>
          </a:p>
        </p:txBody>
      </p:sp>
      <p:sp>
        <p:nvSpPr>
          <p:cNvPr id="8" name="Rectangle 7"/>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11" name="Picture 10" descr="Minnesota Department of Human Services logo" title="DH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989082"/>
            <a:ext cx="3234329" cy="397663"/>
          </a:xfrm>
          <a:prstGeom prst="rect">
            <a:avLst/>
          </a:prstGeom>
        </p:spPr>
      </p:pic>
    </p:spTree>
    <p:extLst>
      <p:ext uri="{BB962C8B-B14F-4D97-AF65-F5344CB8AC3E}">
        <p14:creationId xmlns:p14="http://schemas.microsoft.com/office/powerpoint/2010/main" val="149649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7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r>
              <a:rPr lang="en-US" dirty="0" smtClean="0"/>
              <a:t>Click icon to add table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0" name="Rectangle 9"/>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9187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9597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6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8822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4925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805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Compute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pic>
        <p:nvPicPr>
          <p:cNvPr id="12" name="Picture 11"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288085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3973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7447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4531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8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756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bwMode="gray">
          <a:xfrm>
            <a:off x="838200" y="1335088"/>
            <a:ext cx="10515600" cy="4841875"/>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bwMode="black"/>
        <p:txBody>
          <a:bodyPr/>
          <a:lstStyle/>
          <a:p>
            <a:fld id="{9A198C9B-0587-4A1E-9E03-E4C9FE222F08}"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29470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412716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Tree>
    <p:extLst>
      <p:ext uri="{BB962C8B-B14F-4D97-AF65-F5344CB8AC3E}">
        <p14:creationId xmlns:p14="http://schemas.microsoft.com/office/powerpoint/2010/main" val="281669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Tree>
    <p:extLst>
      <p:ext uri="{BB962C8B-B14F-4D97-AF65-F5344CB8AC3E}">
        <p14:creationId xmlns:p14="http://schemas.microsoft.com/office/powerpoint/2010/main" val="3827777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41004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black"/>
        <p:txBody>
          <a:bodyPr/>
          <a:lstStyle/>
          <a:p>
            <a:fld id="{466A75E6-E45B-4C5D-981E-7C8ED0C72F5D}" type="datetime1">
              <a:rPr lang="en-US" smtClean="0"/>
              <a:t>8/8/2018</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smtClean="0"/>
              <a:t>Optional Tagline Goes Here | mn.gov/dhs</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811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55813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Tree>
    <p:extLst>
      <p:ext uri="{BB962C8B-B14F-4D97-AF65-F5344CB8AC3E}">
        <p14:creationId xmlns:p14="http://schemas.microsoft.com/office/powerpoint/2010/main" val="163450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0432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
        <p:nvSpPr>
          <p:cNvPr id="9" name="Rectangle 8"/>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Tree>
    <p:extLst>
      <p:ext uri="{BB962C8B-B14F-4D97-AF65-F5344CB8AC3E}">
        <p14:creationId xmlns:p14="http://schemas.microsoft.com/office/powerpoint/2010/main" val="154180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8/8/2018</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smtClean="0">
                <a:solidFill>
                  <a:schemeClr val="tx2"/>
                </a:solidFill>
              </a:rPr>
              <a:t>Optional Tagline Goes Here</a:t>
            </a:r>
            <a:r>
              <a:rPr lang="en-US" dirty="0" smtClean="0"/>
              <a:t> </a:t>
            </a:r>
            <a:r>
              <a:rPr lang="en-US" dirty="0" smtClean="0">
                <a:solidFill>
                  <a:schemeClr val="accent1"/>
                </a:solidFill>
              </a:rPr>
              <a:t>|</a:t>
            </a:r>
            <a:r>
              <a:rPr lang="en-US" dirty="0" smtClean="0"/>
              <a:t> </a:t>
            </a:r>
            <a:r>
              <a:rPr lang="en-US" dirty="0" smtClean="0">
                <a:solidFill>
                  <a:schemeClr val="tx2"/>
                </a:solidFill>
              </a:rPr>
              <a:t>mn.gov/dhs</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
        <p:nvSpPr>
          <p:cNvPr id="9" name="Rectangle 8"/>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Tree>
    <p:extLst>
      <p:ext uri="{BB962C8B-B14F-4D97-AF65-F5344CB8AC3E}">
        <p14:creationId xmlns:p14="http://schemas.microsoft.com/office/powerpoint/2010/main" val="154827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smtClean="0"/>
              <a:t>Click to edit section title</a:t>
            </a:r>
            <a:endParaRPr lang="en-US" dirty="0"/>
          </a:p>
        </p:txBody>
      </p:sp>
      <p:sp>
        <p:nvSpPr>
          <p:cNvPr id="3" name="Rectangle 2"/>
          <p:cNvSpPr/>
          <p:nvPr/>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bwMode="black"/>
        <p:txBody>
          <a:bodyPr/>
          <a:lstStyle/>
          <a:p>
            <a:fld id="{A8CA1A9B-139F-4606-AD0A-F3253110DAE5}" type="datetime1">
              <a:rPr lang="en-US" smtClean="0"/>
              <a:t>8/8/2018</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8399336" y="726625"/>
            <a:ext cx="3234329" cy="397663"/>
          </a:xfrm>
          <a:prstGeom prst="rect">
            <a:avLst/>
          </a:prstGeom>
        </p:spPr>
      </p:pic>
      <p:sp>
        <p:nvSpPr>
          <p:cNvPr id="10" name="Rectangle 9"/>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726625"/>
            <a:ext cx="3234329" cy="397663"/>
          </a:xfrm>
          <a:prstGeom prst="rect">
            <a:avLst/>
          </a:prstGeom>
        </p:spPr>
      </p:pic>
    </p:spTree>
    <p:extLst>
      <p:ext uri="{BB962C8B-B14F-4D97-AF65-F5344CB8AC3E}">
        <p14:creationId xmlns:p14="http://schemas.microsoft.com/office/powerpoint/2010/main" val="149540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NatCon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Slide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232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8/8/2018</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8/8/2018</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087526" y="1716919"/>
            <a:ext cx="6396957" cy="786511"/>
          </a:xfrm>
          <a:prstGeom prst="rect">
            <a:avLst/>
          </a:prstGeom>
        </p:spPr>
      </p:pic>
    </p:spTree>
    <p:extLst>
      <p:ext uri="{BB962C8B-B14F-4D97-AF65-F5344CB8AC3E}">
        <p14:creationId xmlns:p14="http://schemas.microsoft.com/office/powerpoint/2010/main" val="336811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pic>
        <p:nvPicPr>
          <p:cNvPr id="10" name="Picture 9" descr="Minnesota Department of Human Services logo" title="DH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989082"/>
            <a:ext cx="3234329" cy="397663"/>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178882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bwMode="gray">
          <a:xfrm>
            <a:off x="838200" y="1335088"/>
            <a:ext cx="10515600" cy="4841875"/>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bwMode="black"/>
        <p:txBody>
          <a:bodyPr/>
          <a:lstStyle/>
          <a:p>
            <a:fld id="{9A198C9B-0587-4A1E-9E03-E4C9FE222F08}"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67996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smtClean="0"/>
              <a:t>Click to edit section title</a:t>
            </a:r>
            <a:endParaRPr lang="en-US" dirty="0"/>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bwMode="black"/>
        <p:txBody>
          <a:bodyPr/>
          <a:lstStyle/>
          <a:p>
            <a:fld id="{A8CA1A9B-139F-4606-AD0A-F3253110DAE5}" type="datetime1">
              <a:rPr lang="en-US" smtClean="0"/>
              <a:t>8/8/2018</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726625"/>
            <a:ext cx="3234329" cy="397663"/>
          </a:xfrm>
          <a:prstGeom prst="rect">
            <a:avLst/>
          </a:prstGeom>
        </p:spPr>
      </p:pic>
    </p:spTree>
    <p:extLst>
      <p:ext uri="{BB962C8B-B14F-4D97-AF65-F5344CB8AC3E}">
        <p14:creationId xmlns:p14="http://schemas.microsoft.com/office/powerpoint/2010/main" val="2082250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black"/>
        <p:txBody>
          <a:bodyPr/>
          <a:lstStyle/>
          <a:p>
            <a:fld id="{7C198DD1-C477-482D-A126-3FBDD1778E48}"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spTree>
    <p:extLst>
      <p:ext uri="{BB962C8B-B14F-4D97-AF65-F5344CB8AC3E}">
        <p14:creationId xmlns:p14="http://schemas.microsoft.com/office/powerpoint/2010/main" val="7166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black"/>
        <p:txBody>
          <a:bodyPr/>
          <a:lstStyle/>
          <a:p>
            <a:fld id="{5485A5BA-A5F9-4138-9E4B-FFD626F6437A}"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55380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623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49488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ct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bwMode="black"/>
        <p:txBody>
          <a:bodyPr>
            <a:normAutofit/>
          </a:bodyPr>
          <a:lstStyle>
            <a:lvl1pPr>
              <a:buClr>
                <a:schemeClr val="accent1"/>
              </a:buClr>
              <a:defRPr sz="2800"/>
            </a:lvl1pPr>
            <a:lvl2pPr>
              <a:buClr>
                <a:schemeClr val="accent1"/>
              </a:buClr>
              <a:defRPr sz="2400"/>
            </a:lvl2pPr>
            <a:lvl3pPr>
              <a:buClr>
                <a:schemeClr val="accent1"/>
              </a:buClr>
              <a:defRPr sz="1800"/>
            </a:lvl3pPr>
            <a:lvl4pPr>
              <a:buClr>
                <a:schemeClr val="accent1"/>
              </a:buClr>
              <a:defRPr sz="1800"/>
            </a:lvl4pPr>
            <a:lvl5pPr>
              <a:buClr>
                <a:schemeClr val="accent1"/>
              </a:buCl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bwMode="black"/>
        <p:txBody>
          <a:bodyPr/>
          <a:lstStyle/>
          <a:p>
            <a:fld id="{824D5D47-1752-4D84-8BFB-C2F71A34C932}" type="datetime1">
              <a:rPr lang="en-US" smtClean="0"/>
              <a:t>8/8/2018</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CCBHC 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85471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l">
              <a:defRPr sz="3600" b="1">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
          <a:xfrm>
            <a:off x="838200" y="1366345"/>
            <a:ext cx="10515600" cy="4788393"/>
          </a:xfrm>
        </p:spPr>
        <p:txBody>
          <a:bodyPr/>
          <a:lstStyle>
            <a:lvl1pPr>
              <a:defRPr sz="2800">
                <a:solidFill>
                  <a:schemeClr val="tx2"/>
                </a:solidFill>
              </a:defRPr>
            </a:lvl1pPr>
            <a:lvl2pPr>
              <a:defRPr sz="240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9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r>
              <a:rPr lang="en-US" dirty="0" smtClean="0"/>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r>
              <a:rPr lang="en-US" dirty="0" smtClean="0"/>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r>
              <a:rPr lang="en-US" dirty="0" smtClean="0"/>
              <a:t>Click icon to add picture</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936DB2D6-5DF4-4264-A4A1-7D3EAF38D255}" type="datetime1">
              <a:rPr lang="en-US" smtClean="0"/>
              <a:t>8/8/2018</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936DB2D6-5DF4-4264-A4A1-7D3EAF38D255}" type="datetime1">
              <a:rPr lang="en-US" smtClean="0"/>
              <a:t>8/8/2018</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9" name="Rectangle 1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4B4EEDC6-36CA-4209-B482-2ED76AA0BF08}"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black"/>
        <p:txBody>
          <a:bodyPr/>
          <a:lstStyle/>
          <a:p>
            <a:fld id="{7C198DD1-C477-482D-A126-3FBDD1778E48}"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spTree>
    <p:extLst>
      <p:ext uri="{BB962C8B-B14F-4D97-AF65-F5344CB8AC3E}">
        <p14:creationId xmlns:p14="http://schemas.microsoft.com/office/powerpoint/2010/main" val="327606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8DC79626-CE5A-4834-975C-E7305BA2E281}" type="datetime1">
              <a:rPr lang="en-US" smtClean="0"/>
              <a:t>8/8/2018</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bwMode="black"/>
        <p:txBody>
          <a:bodyPr/>
          <a:lstStyle/>
          <a:p>
            <a:fld id="{1815FB38-58F3-410A-8DA4-4B706967601F}"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bwMode="black"/>
        <p:txBody>
          <a:bodyPr/>
          <a:lstStyle/>
          <a:p>
            <a:fld id="{7F519661-29C3-4FE0-9FC3-375A85A42C46}"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8/8/2018</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bwMode="gray">
          <a:xfrm>
            <a:off x="2032000" y="2233262"/>
            <a:ext cx="8128000" cy="2966751"/>
          </a:xfrm>
        </p:spPr>
        <p:txBody>
          <a:bodyPr/>
          <a:lstStyle/>
          <a:p>
            <a:r>
              <a:rPr lang="en-US" dirty="0" smtClean="0"/>
              <a:t>Click icon to add table</a:t>
            </a:r>
            <a:endParaRPr lang="en-US" dirty="0"/>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2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r>
              <a:rPr lang="en-US" dirty="0" smtClean="0"/>
              <a:t>Click icon to add table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3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8/8/2018</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4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8/8/2018</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89429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bwMode="black"/>
        <p:txBody>
          <a:bodyPr/>
          <a:lstStyle/>
          <a:p>
            <a:fld id="{9A198C9B-0587-4A1E-9E03-E4C9FE222F08}"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75827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5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6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403402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7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8/8/2018</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409225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Tree>
    <p:extLst>
      <p:ext uri="{BB962C8B-B14F-4D97-AF65-F5344CB8AC3E}">
        <p14:creationId xmlns:p14="http://schemas.microsoft.com/office/powerpoint/2010/main" val="291100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Tree>
    <p:extLst>
      <p:ext uri="{BB962C8B-B14F-4D97-AF65-F5344CB8AC3E}">
        <p14:creationId xmlns:p14="http://schemas.microsoft.com/office/powerpoint/2010/main" val="20677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1_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black"/>
        <p:txBody>
          <a:bodyPr/>
          <a:lstStyle/>
          <a:p>
            <a:fld id="{466A75E6-E45B-4C5D-981E-7C8ED0C72F5D}" type="datetime1">
              <a:rPr lang="en-US" smtClean="0"/>
              <a:t>8/8/2018</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smtClean="0"/>
              <a:t>Optional Tagline Goes Here | mn.gov/dhs</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black"/>
        <p:txBody>
          <a:bodyPr/>
          <a:lstStyle/>
          <a:p>
            <a:fld id="{5485A5BA-A5F9-4138-9E4B-FFD626F6437A}" type="datetime1">
              <a:rPr lang="en-US" smtClean="0"/>
              <a:t>8/8/2018</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6707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r>
              <a:rPr lang="en-US" dirty="0" smtClean="0"/>
              <a:t>Click icon to add picture</a:t>
            </a:r>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Tree>
    <p:extLst>
      <p:ext uri="{BB962C8B-B14F-4D97-AF65-F5344CB8AC3E}">
        <p14:creationId xmlns:p14="http://schemas.microsoft.com/office/powerpoint/2010/main" val="147644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3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8/8/2018</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Tree>
    <p:extLst>
      <p:ext uri="{BB962C8B-B14F-4D97-AF65-F5344CB8AC3E}">
        <p14:creationId xmlns:p14="http://schemas.microsoft.com/office/powerpoint/2010/main" val="555963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3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8/8/2018</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smtClean="0">
                <a:solidFill>
                  <a:schemeClr val="tx2"/>
                </a:solidFill>
              </a:rPr>
              <a:t>Optional Tagline Goes Here</a:t>
            </a:r>
            <a:r>
              <a:rPr lang="en-US" dirty="0" smtClean="0"/>
              <a:t> </a:t>
            </a:r>
            <a:r>
              <a:rPr lang="en-US" dirty="0" smtClean="0">
                <a:solidFill>
                  <a:schemeClr val="accent1"/>
                </a:solidFill>
              </a:rPr>
              <a:t>|</a:t>
            </a:r>
            <a:r>
              <a:rPr lang="en-US" dirty="0" smtClean="0"/>
              <a:t> </a:t>
            </a:r>
            <a:r>
              <a:rPr lang="en-US" dirty="0" smtClean="0">
                <a:solidFill>
                  <a:schemeClr val="tx2"/>
                </a:solidFill>
              </a:rPr>
              <a:t>mn.gov/dhs</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Tree>
    <p:extLst>
      <p:ext uri="{BB962C8B-B14F-4D97-AF65-F5344CB8AC3E}">
        <p14:creationId xmlns:p14="http://schemas.microsoft.com/office/powerpoint/2010/main" val="229089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theme" Target="../theme/theme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8/8/2018</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8700599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 id="2147483840" r:id="rId18"/>
    <p:sldLayoutId id="2147483841" r:id="rId19"/>
    <p:sldLayoutId id="2147483842" r:id="rId20"/>
    <p:sldLayoutId id="2147483843" r:id="rId21"/>
    <p:sldLayoutId id="2147483844" r:id="rId22"/>
    <p:sldLayoutId id="2147483845" r:id="rId23"/>
    <p:sldLayoutId id="2147483846" r:id="rId24"/>
    <p:sldLayoutId id="2147483847" r:id="rId25"/>
    <p:sldLayoutId id="2147483848" r:id="rId26"/>
    <p:sldLayoutId id="2147483849" r:id="rId27"/>
    <p:sldLayoutId id="2147483850" r:id="rId28"/>
    <p:sldLayoutId id="2147483851" r:id="rId29"/>
    <p:sldLayoutId id="2147483852" r:id="rId30"/>
    <p:sldLayoutId id="2147483853" r:id="rId31"/>
    <p:sldLayoutId id="2147483854" r:id="rId32"/>
    <p:sldLayoutId id="2147483855" r:id="rId33"/>
    <p:sldLayoutId id="2147483856" r:id="rId34"/>
    <p:sldLayoutId id="2147483857" r:id="rId35"/>
    <p:sldLayoutId id="2147483858" r:id="rId36"/>
    <p:sldLayoutId id="2147483859" r:id="rId37"/>
    <p:sldLayoutId id="2147483860" r:id="rId38"/>
    <p:sldLayoutId id="2147483861" r:id="rId39"/>
    <p:sldLayoutId id="2147483862" r:id="rId40"/>
    <p:sldLayoutId id="2147483863" r:id="rId41"/>
    <p:sldLayoutId id="2147483864" r:id="rId42"/>
    <p:sldLayoutId id="2147483865" r:id="rId43"/>
    <p:sldLayoutId id="2147483866" r:id="rId44"/>
    <p:sldLayoutId id="2147483867" r:id="rId45"/>
    <p:sldLayoutId id="2147483868" r:id="rId46"/>
    <p:sldLayoutId id="2147483869" r:id="rId47"/>
    <p:sldLayoutId id="2147483870" r:id="rId48"/>
    <p:sldLayoutId id="2147483871" r:id="rId49"/>
    <p:sldLayoutId id="2147483872" r:id="rId50"/>
    <p:sldLayoutId id="2147483788" r:id="rId51"/>
    <p:sldLayoutId id="2147483799" r:id="rId52"/>
    <p:sldLayoutId id="2147483787" r:id="rId53"/>
    <p:sldLayoutId id="2147483795" r:id="rId54"/>
    <p:sldLayoutId id="2147483711" r:id="rId55"/>
    <p:sldLayoutId id="2147483790" r:id="rId56"/>
    <p:sldLayoutId id="2147483714" r:id="rId57"/>
    <p:sldLayoutId id="2147483738" r:id="rId58"/>
    <p:sldLayoutId id="2147483739" r:id="rId59"/>
    <p:sldLayoutId id="2147483780" r:id="rId60"/>
    <p:sldLayoutId id="2147483773" r:id="rId61"/>
    <p:sldLayoutId id="2147483800" r:id="rId62"/>
    <p:sldLayoutId id="2147483688" r:id="rId63"/>
    <p:sldLayoutId id="2147483801" r:id="rId64"/>
    <p:sldLayoutId id="2147483802" r:id="rId65"/>
    <p:sldLayoutId id="2147483803" r:id="rId66"/>
    <p:sldLayoutId id="2147483744" r:id="rId67"/>
    <p:sldLayoutId id="2147483793" r:id="rId68"/>
    <p:sldLayoutId id="2147483772" r:id="rId69"/>
    <p:sldLayoutId id="2147483767" r:id="rId70"/>
    <p:sldLayoutId id="2147483769" r:id="rId71"/>
    <p:sldLayoutId id="2147483771" r:id="rId72"/>
    <p:sldLayoutId id="2147483770" r:id="rId73"/>
    <p:sldLayoutId id="2147483747" r:id="rId74"/>
    <p:sldLayoutId id="2147483818" r:id="rId75"/>
    <p:sldLayoutId id="2147483805" r:id="rId76"/>
    <p:sldLayoutId id="2147483806" r:id="rId77"/>
    <p:sldLayoutId id="2147483750" r:id="rId78"/>
    <p:sldLayoutId id="2147483765" r:id="rId79"/>
    <p:sldLayoutId id="2147483781" r:id="rId80"/>
    <p:sldLayoutId id="2147483809" r:id="rId81"/>
    <p:sldLayoutId id="2147483808" r:id="rId82"/>
    <p:sldLayoutId id="2147483807" r:id="rId83"/>
    <p:sldLayoutId id="2147483819" r:id="rId84"/>
    <p:sldLayoutId id="2147483754" r:id="rId85"/>
    <p:sldLayoutId id="2147483755" r:id="rId86"/>
    <p:sldLayoutId id="2147483759" r:id="rId87"/>
    <p:sldLayoutId id="2147483753" r:id="rId88"/>
    <p:sldLayoutId id="2147483763" r:id="rId89"/>
    <p:sldLayoutId id="2147483762" r:id="rId90"/>
    <p:sldLayoutId id="2147483758" r:id="rId91"/>
    <p:sldLayoutId id="2147483756" r:id="rId92"/>
    <p:sldLayoutId id="2147483798" r:id="rId93"/>
    <p:sldLayoutId id="2147483797" r:id="rId9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25585"/>
            <a:ext cx="12192000" cy="1295182"/>
          </a:xfrm>
        </p:spPr>
        <p:txBody>
          <a:bodyPr/>
          <a:lstStyle/>
          <a:p>
            <a:r>
              <a:rPr lang="en-US" dirty="0"/>
              <a:t>Certified Community Behavioral Health </a:t>
            </a:r>
            <a:r>
              <a:rPr lang="en-US" dirty="0" smtClean="0"/>
              <a:t>Clinics </a:t>
            </a:r>
            <a:r>
              <a:rPr lang="en-US" dirty="0"/>
              <a:t/>
            </a:r>
            <a:br>
              <a:rPr lang="en-US" dirty="0"/>
            </a:br>
            <a:r>
              <a:rPr lang="en-US" sz="2800" dirty="0" smtClean="0"/>
              <a:t>Planning for Sustainability and Expansion</a:t>
            </a:r>
            <a:endParaRPr lang="en-US" sz="2800" dirty="0"/>
          </a:p>
        </p:txBody>
      </p:sp>
      <p:sp>
        <p:nvSpPr>
          <p:cNvPr id="3" name="Text Placeholder 2"/>
          <p:cNvSpPr>
            <a:spLocks noGrp="1"/>
          </p:cNvSpPr>
          <p:nvPr>
            <p:ph type="body" sz="quarter" idx="14"/>
          </p:nvPr>
        </p:nvSpPr>
        <p:spPr/>
        <p:txBody>
          <a:bodyPr/>
          <a:lstStyle/>
          <a:p>
            <a:r>
              <a:rPr lang="en-US" dirty="0" smtClean="0"/>
              <a:t>Matt Burdick | Legislative Director - Health Care &amp; Behavioral Health</a:t>
            </a:r>
          </a:p>
          <a:p>
            <a:r>
              <a:rPr lang="en-US" dirty="0" smtClean="0"/>
              <a:t>Minnesota Department of Human Services</a:t>
            </a:r>
          </a:p>
        </p:txBody>
      </p:sp>
      <p:pic>
        <p:nvPicPr>
          <p:cNvPr id="6" name="Picture Placeholder 5"/>
          <p:cNvPicPr>
            <a:picLocks noGrp="1" noChangeAspect="1"/>
          </p:cNvPicPr>
          <p:nvPr>
            <p:ph type="pic" sz="quarter" idx="17"/>
          </p:nvPr>
        </p:nvPicPr>
        <p:blipFill rotWithShape="1">
          <a:blip r:embed="rId3">
            <a:extLst>
              <a:ext uri="{28A0092B-C50C-407E-A947-70E740481C1C}">
                <a14:useLocalDpi xmlns:a14="http://schemas.microsoft.com/office/drawing/2010/main" val="0"/>
              </a:ext>
            </a:extLst>
          </a:blip>
          <a:srcRect t="11620" b="12939"/>
          <a:stretch/>
        </p:blipFill>
        <p:spPr>
          <a:xfrm>
            <a:off x="0" y="-17189"/>
            <a:ext cx="12192000" cy="3440894"/>
          </a:xfrm>
        </p:spPr>
      </p:pic>
    </p:spTree>
    <p:extLst>
      <p:ext uri="{BB962C8B-B14F-4D97-AF65-F5344CB8AC3E}">
        <p14:creationId xmlns:p14="http://schemas.microsoft.com/office/powerpoint/2010/main" val="168690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2"/>
          <p:cNvSpPr>
            <a:spLocks noChangeArrowheads="1"/>
          </p:cNvSpPr>
          <p:nvPr/>
        </p:nvSpPr>
        <p:spPr bwMode="auto">
          <a:xfrm rot="16482650">
            <a:off x="3774475" y="590153"/>
            <a:ext cx="590378" cy="1734619"/>
          </a:xfrm>
          <a:prstGeom prst="downArrow">
            <a:avLst>
              <a:gd name="adj1" fmla="val 51333"/>
              <a:gd name="adj2" fmla="val 68190"/>
            </a:avLst>
          </a:prstGeom>
          <a:gradFill flip="none" rotWithShape="1">
            <a:gsLst>
              <a:gs pos="0">
                <a:schemeClr val="bg1">
                  <a:lumMod val="65000"/>
                  <a:alpha val="0"/>
                </a:schemeClr>
              </a:gs>
              <a:gs pos="51000">
                <a:schemeClr val="bg1">
                  <a:lumMod val="65000"/>
                  <a:alpha val="50000"/>
                </a:schemeClr>
              </a:gs>
              <a:gs pos="100000">
                <a:schemeClr val="bg1">
                  <a:lumMod val="65000"/>
                </a:schemeClr>
              </a:gs>
            </a:gsLst>
            <a:lin ang="5400000" scaled="1"/>
            <a:tileRect/>
          </a:gradFill>
          <a:ln>
            <a:noFill/>
          </a:ln>
          <a:effectLst/>
        </p:spPr>
        <p:txBody>
          <a:bodyPr vert="eaVert" wrap="square" lIns="36576" tIns="36576" rIns="36576" bIns="36576" numCol="1" anchor="t" anchorCtr="0" compatLnSpc="1">
            <a:prstTxWarp prst="textNoShape">
              <a:avLst/>
            </a:prstTxWarp>
          </a:bodyPr>
          <a:lstStyle/>
          <a:p>
            <a:endParaRPr lang="en-US" dirty="0"/>
          </a:p>
        </p:txBody>
      </p:sp>
      <p:sp>
        <p:nvSpPr>
          <p:cNvPr id="7" name="Text Box 3"/>
          <p:cNvSpPr txBox="1">
            <a:spLocks noChangeArrowheads="1"/>
          </p:cNvSpPr>
          <p:nvPr/>
        </p:nvSpPr>
        <p:spPr bwMode="auto">
          <a:xfrm>
            <a:off x="823321" y="437710"/>
            <a:ext cx="2319338" cy="1600200"/>
          </a:xfrm>
          <a:prstGeom prst="rect">
            <a:avLst/>
          </a:prstGeom>
          <a:solidFill>
            <a:srgbClr val="78BE21"/>
          </a:solidFill>
          <a:ln>
            <a:noFill/>
          </a:ln>
          <a:effectLst/>
          <a:extLst/>
        </p:spPr>
        <p:txBody>
          <a:bodyPr vert="horz" wrap="square" lIns="36576" tIns="36576" rIns="36576" bIns="36576" numCol="1" anchor="t" anchorCtr="0" compatLnSpc="1">
            <a:prstTxWarp prst="textNoShape">
              <a:avLst/>
            </a:prstTxWarp>
          </a:bodyPr>
          <a:lstStyle/>
          <a:p>
            <a:pPr marR="0" lvl="0" indent="0" algn="ctr" eaLnBrk="0" fontAlgn="base" hangingPunct="0">
              <a:lnSpc>
                <a:spcPct val="100000"/>
              </a:lnSpc>
              <a:spcBef>
                <a:spcPct val="0"/>
              </a:spcBef>
              <a:spcAft>
                <a:spcPct val="0"/>
              </a:spcAft>
              <a:buClrTx/>
              <a:buSzTx/>
              <a:buFontTx/>
              <a:buNone/>
              <a:tabLst/>
            </a:pPr>
            <a:r>
              <a:rPr lang="en-US" altLang="en-US" sz="2000" b="1" dirty="0">
                <a:solidFill>
                  <a:schemeClr val="tx1">
                    <a:lumMod val="90000"/>
                    <a:lumOff val="10000"/>
                  </a:schemeClr>
                </a:solidFill>
                <a:latin typeface="Calibri" panose="020F0502020204030204" pitchFamily="34" charset="0"/>
              </a:rPr>
              <a:t>Minn. Legislature supported seeking federal planning grant </a:t>
            </a:r>
          </a:p>
          <a:p>
            <a:pPr marR="0" lvl="0" indent="0" algn="ctr" eaLnBrk="0" fontAlgn="base" hangingPunct="0">
              <a:lnSpc>
                <a:spcPct val="100000"/>
              </a:lnSpc>
              <a:spcBef>
                <a:spcPct val="0"/>
              </a:spcBef>
              <a:spcAft>
                <a:spcPct val="0"/>
              </a:spcAft>
              <a:buClrTx/>
              <a:buSzTx/>
              <a:buFontTx/>
              <a:buNone/>
              <a:tabLst/>
            </a:pPr>
            <a:r>
              <a:rPr lang="en-US" altLang="en-US" sz="2000" b="1" dirty="0">
                <a:solidFill>
                  <a:schemeClr val="tx1">
                    <a:lumMod val="90000"/>
                    <a:lumOff val="10000"/>
                  </a:schemeClr>
                </a:solidFill>
                <a:latin typeface="Calibri" panose="020F0502020204030204" pitchFamily="34" charset="0"/>
              </a:rPr>
              <a:t>May 2015  </a:t>
            </a:r>
          </a:p>
        </p:txBody>
      </p:sp>
      <p:sp>
        <p:nvSpPr>
          <p:cNvPr id="8" name="Text Box 4"/>
          <p:cNvSpPr txBox="1">
            <a:spLocks noChangeArrowheads="1"/>
          </p:cNvSpPr>
          <p:nvPr/>
        </p:nvSpPr>
        <p:spPr bwMode="auto">
          <a:xfrm>
            <a:off x="4935965" y="814814"/>
            <a:ext cx="2319338" cy="1600200"/>
          </a:xfrm>
          <a:prstGeom prst="rect">
            <a:avLst/>
          </a:prstGeom>
          <a:solidFill>
            <a:srgbClr val="70BD41"/>
          </a:solidFill>
          <a:ln>
            <a:noFill/>
          </a:ln>
          <a:effectLst/>
          <a:extLst/>
        </p:spPr>
        <p:txBody>
          <a:bodyPr vert="horz" wrap="square" lIns="36576" tIns="36576" rIns="36576" bIns="36576" numCol="1" anchor="ctr" anchorCtr="0" compatLnSpc="1">
            <a:prstTxWarp prst="textNoShape">
              <a:avLst/>
            </a:prstTxWarp>
          </a:bodyPr>
          <a:lstStyle/>
          <a:p>
            <a:pPr algn="ctr" eaLnBrk="0" fontAlgn="base" hangingPunct="0">
              <a:spcBef>
                <a:spcPct val="0"/>
              </a:spcBef>
              <a:spcAft>
                <a:spcPct val="0"/>
              </a:spcAft>
            </a:pPr>
            <a:r>
              <a:rPr lang="en-US" altLang="en-US" sz="2000" b="1" dirty="0">
                <a:solidFill>
                  <a:schemeClr val="tx1">
                    <a:lumMod val="90000"/>
                    <a:lumOff val="10000"/>
                  </a:schemeClr>
                </a:solidFill>
                <a:latin typeface="Calibri" panose="020F0502020204030204" pitchFamily="34" charset="0"/>
              </a:rPr>
              <a:t>Minn. selected for federal planning grant</a:t>
            </a:r>
          </a:p>
          <a:p>
            <a:pPr algn="ctr" eaLnBrk="0" fontAlgn="base" hangingPunct="0">
              <a:spcBef>
                <a:spcPct val="0"/>
              </a:spcBef>
              <a:spcAft>
                <a:spcPct val="0"/>
              </a:spcAft>
            </a:pPr>
            <a:r>
              <a:rPr lang="en-US" altLang="en-US" sz="2000" b="1" dirty="0">
                <a:solidFill>
                  <a:schemeClr val="tx1">
                    <a:lumMod val="90000"/>
                    <a:lumOff val="10000"/>
                  </a:schemeClr>
                </a:solidFill>
                <a:latin typeface="Calibri" panose="020F0502020204030204" pitchFamily="34" charset="0"/>
              </a:rPr>
              <a:t>Oct 2015</a:t>
            </a:r>
          </a:p>
        </p:txBody>
      </p:sp>
      <p:sp>
        <p:nvSpPr>
          <p:cNvPr id="9" name="Text Box 5"/>
          <p:cNvSpPr txBox="1">
            <a:spLocks noChangeArrowheads="1"/>
          </p:cNvSpPr>
          <p:nvPr/>
        </p:nvSpPr>
        <p:spPr bwMode="auto">
          <a:xfrm>
            <a:off x="4935965" y="3039574"/>
            <a:ext cx="2319338" cy="1008611"/>
          </a:xfrm>
          <a:prstGeom prst="rect">
            <a:avLst/>
          </a:prstGeom>
          <a:solidFill>
            <a:srgbClr val="003865"/>
          </a:solid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chemeClr val="bg1">
                    <a:lumMod val="95000"/>
                  </a:schemeClr>
                </a:solidFill>
                <a:latin typeface="Calibri" panose="020F0502020204030204" pitchFamily="34" charset="0"/>
              </a:rPr>
              <a:t>Minn. selected as a </a:t>
            </a:r>
            <a:r>
              <a:rPr lang="en-US" altLang="en-US" sz="2000" b="1" dirty="0" smtClean="0">
                <a:solidFill>
                  <a:schemeClr val="bg1">
                    <a:lumMod val="95000"/>
                  </a:schemeClr>
                </a:solidFill>
                <a:latin typeface="Calibri" panose="020F0502020204030204" pitchFamily="34" charset="0"/>
              </a:rPr>
              <a:t>Section 223 state</a:t>
            </a:r>
            <a:endParaRPr lang="en-US" altLang="en-US" sz="2000" b="1" dirty="0">
              <a:solidFill>
                <a:schemeClr val="bg1">
                  <a:lumMod val="95000"/>
                </a:schemeClr>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chemeClr val="bg1">
                    <a:lumMod val="95000"/>
                  </a:schemeClr>
                </a:solidFill>
                <a:latin typeface="Calibri" panose="020F0502020204030204" pitchFamily="34" charset="0"/>
              </a:rPr>
              <a:t>Jan 2017</a:t>
            </a:r>
          </a:p>
        </p:txBody>
      </p:sp>
      <p:sp>
        <p:nvSpPr>
          <p:cNvPr id="11" name="Text Box 7"/>
          <p:cNvSpPr txBox="1">
            <a:spLocks noChangeArrowheads="1"/>
          </p:cNvSpPr>
          <p:nvPr/>
        </p:nvSpPr>
        <p:spPr bwMode="auto">
          <a:xfrm>
            <a:off x="8911395" y="1105307"/>
            <a:ext cx="2319337" cy="1600200"/>
          </a:xfrm>
          <a:prstGeom prst="rect">
            <a:avLst/>
          </a:prstGeom>
          <a:solidFill>
            <a:srgbClr val="78BE21"/>
          </a:solid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chemeClr val="tx1">
                    <a:lumMod val="90000"/>
                    <a:lumOff val="10000"/>
                  </a:schemeClr>
                </a:solidFill>
                <a:latin typeface="Calibri" panose="020F0502020204030204" pitchFamily="34" charset="0"/>
              </a:rPr>
              <a:t>Minn. </a:t>
            </a:r>
            <a:r>
              <a:rPr lang="en-US" altLang="en-US" sz="2000" b="1" dirty="0" smtClean="0">
                <a:solidFill>
                  <a:schemeClr val="tx1">
                    <a:lumMod val="90000"/>
                    <a:lumOff val="10000"/>
                  </a:schemeClr>
                </a:solidFill>
                <a:latin typeface="Calibri" panose="020F0502020204030204" pitchFamily="34" charset="0"/>
              </a:rPr>
              <a:t>Legislature </a:t>
            </a:r>
            <a:r>
              <a:rPr lang="en-US" altLang="en-US" sz="2000" b="1" dirty="0">
                <a:solidFill>
                  <a:schemeClr val="tx1">
                    <a:lumMod val="90000"/>
                    <a:lumOff val="10000"/>
                  </a:schemeClr>
                </a:solidFill>
                <a:latin typeface="Calibri" panose="020F0502020204030204" pitchFamily="34" charset="0"/>
              </a:rPr>
              <a:t>authorizes payment system &amp; state share of Medicaid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chemeClr val="tx1">
                    <a:lumMod val="90000"/>
                    <a:lumOff val="10000"/>
                  </a:schemeClr>
                </a:solidFill>
                <a:latin typeface="Calibri" panose="020F0502020204030204" pitchFamily="34" charset="0"/>
              </a:rPr>
              <a:t>May 2016</a:t>
            </a:r>
          </a:p>
        </p:txBody>
      </p:sp>
      <p:sp>
        <p:nvSpPr>
          <p:cNvPr id="12" name="Text Box 8"/>
          <p:cNvSpPr txBox="1">
            <a:spLocks noChangeArrowheads="1"/>
          </p:cNvSpPr>
          <p:nvPr/>
        </p:nvSpPr>
        <p:spPr bwMode="auto">
          <a:xfrm>
            <a:off x="8911395" y="3350298"/>
            <a:ext cx="2319337" cy="1005840"/>
          </a:xfrm>
          <a:prstGeom prst="rect">
            <a:avLst/>
          </a:prstGeom>
          <a:solidFill>
            <a:srgbClr val="003F6B"/>
          </a:solid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smtClean="0">
                <a:solidFill>
                  <a:schemeClr val="bg1">
                    <a:lumMod val="95000"/>
                  </a:schemeClr>
                </a:solidFill>
                <a:latin typeface="Calibri" panose="020F0502020204030204" pitchFamily="34" charset="0"/>
              </a:rPr>
              <a:t>Section 223 Demo </a:t>
            </a:r>
            <a:r>
              <a:rPr lang="en-US" altLang="en-US" sz="2000" b="1" dirty="0">
                <a:solidFill>
                  <a:schemeClr val="bg1">
                    <a:lumMod val="95000"/>
                  </a:schemeClr>
                </a:solidFill>
                <a:latin typeface="Calibri" panose="020F0502020204030204" pitchFamily="34" charset="0"/>
              </a:rPr>
              <a:t>begins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chemeClr val="bg1">
                    <a:lumMod val="95000"/>
                  </a:schemeClr>
                </a:solidFill>
                <a:latin typeface="Calibri" panose="020F0502020204030204" pitchFamily="34" charset="0"/>
              </a:rPr>
              <a:t>July 1, 2017</a:t>
            </a:r>
          </a:p>
        </p:txBody>
      </p:sp>
      <p:sp>
        <p:nvSpPr>
          <p:cNvPr id="14" name="Text Box 10"/>
          <p:cNvSpPr txBox="1">
            <a:spLocks noChangeArrowheads="1"/>
          </p:cNvSpPr>
          <p:nvPr/>
        </p:nvSpPr>
        <p:spPr bwMode="auto">
          <a:xfrm>
            <a:off x="823321" y="2731276"/>
            <a:ext cx="2319337" cy="1005840"/>
          </a:xfrm>
          <a:prstGeom prst="rect">
            <a:avLst/>
          </a:prstGeom>
          <a:solidFill>
            <a:srgbClr val="003F6C"/>
          </a:solidFill>
          <a:ln>
            <a:noFill/>
          </a:ln>
          <a:effectLs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2000" b="1" dirty="0">
                <a:solidFill>
                  <a:schemeClr val="bg1">
                    <a:lumMod val="95000"/>
                  </a:schemeClr>
                </a:solidFill>
                <a:latin typeface="Calibri" panose="020F0502020204030204" pitchFamily="34" charset="0"/>
              </a:rPr>
              <a:t>Six clinics </a:t>
            </a:r>
            <a:br>
              <a:rPr lang="en-US" altLang="en-US" sz="2000" b="1" dirty="0">
                <a:solidFill>
                  <a:schemeClr val="bg1">
                    <a:lumMod val="95000"/>
                  </a:schemeClr>
                </a:solidFill>
                <a:latin typeface="Calibri" panose="020F0502020204030204" pitchFamily="34" charset="0"/>
              </a:rPr>
            </a:br>
            <a:r>
              <a:rPr lang="en-US" altLang="en-US" sz="2000" b="1" dirty="0">
                <a:solidFill>
                  <a:schemeClr val="bg1">
                    <a:lumMod val="95000"/>
                  </a:schemeClr>
                </a:solidFill>
                <a:latin typeface="Calibri" panose="020F0502020204030204" pitchFamily="34" charset="0"/>
              </a:rPr>
              <a:t>certified </a:t>
            </a:r>
            <a:br>
              <a:rPr lang="en-US" altLang="en-US" sz="2000" b="1" dirty="0">
                <a:solidFill>
                  <a:schemeClr val="bg1">
                    <a:lumMod val="95000"/>
                  </a:schemeClr>
                </a:solidFill>
                <a:latin typeface="Calibri" panose="020F0502020204030204" pitchFamily="34" charset="0"/>
              </a:rPr>
            </a:br>
            <a:r>
              <a:rPr lang="en-US" altLang="en-US" sz="2000" b="1" dirty="0">
                <a:solidFill>
                  <a:schemeClr val="bg1">
                    <a:lumMod val="95000"/>
                  </a:schemeClr>
                </a:solidFill>
                <a:latin typeface="Calibri" panose="020F0502020204030204" pitchFamily="34" charset="0"/>
              </a:rPr>
              <a:t>Oct 2016</a:t>
            </a:r>
          </a:p>
        </p:txBody>
      </p:sp>
      <p:sp>
        <p:nvSpPr>
          <p:cNvPr id="17" name="Text Box 13"/>
          <p:cNvSpPr txBox="1">
            <a:spLocks noChangeArrowheads="1"/>
          </p:cNvSpPr>
          <p:nvPr/>
        </p:nvSpPr>
        <p:spPr bwMode="auto">
          <a:xfrm>
            <a:off x="823320" y="4467037"/>
            <a:ext cx="2319337" cy="1005840"/>
          </a:xfrm>
          <a:prstGeom prst="rect">
            <a:avLst/>
          </a:prstGeom>
          <a:solidFill>
            <a:schemeClr val="bg1">
              <a:lumMod val="85000"/>
            </a:schemeClr>
          </a:solidFill>
          <a:ln>
            <a:solidFill>
              <a:schemeClr val="tx2"/>
            </a:solidFill>
          </a:ln>
          <a:effectLs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b="1" dirty="0" smtClean="0">
                <a:solidFill>
                  <a:srgbClr val="262626"/>
                </a:solidFill>
              </a:rPr>
              <a:t>Evaluation </a:t>
            </a:r>
            <a:r>
              <a:rPr lang="en-US" altLang="en-US" sz="2000" b="1" dirty="0">
                <a:solidFill>
                  <a:srgbClr val="262626"/>
                </a:solidFill>
              </a:rPr>
              <a:t>data collected on 8 </a:t>
            </a:r>
            <a:r>
              <a:rPr lang="en-US" altLang="en-US" sz="2000" b="1" dirty="0" smtClean="0">
                <a:solidFill>
                  <a:srgbClr val="262626"/>
                </a:solidFill>
              </a:rPr>
              <a:t>states</a:t>
            </a:r>
          </a:p>
          <a:p>
            <a:pPr lvl="0" algn="ctr" eaLnBrk="0" fontAlgn="base" hangingPunct="0">
              <a:spcBef>
                <a:spcPct val="0"/>
              </a:spcBef>
              <a:spcAft>
                <a:spcPct val="0"/>
              </a:spcAft>
            </a:pPr>
            <a:r>
              <a:rPr kumimoji="0" lang="en-US" altLang="en-US" sz="2000" b="1" i="0" u="none" strike="noStrike" cap="none" normalizeH="0" baseline="0" dirty="0" smtClean="0">
                <a:ln>
                  <a:noFill/>
                </a:ln>
                <a:solidFill>
                  <a:srgbClr val="003F6C"/>
                </a:solidFill>
                <a:effectLst/>
              </a:rPr>
              <a:t>2017</a:t>
            </a:r>
            <a:r>
              <a:rPr kumimoji="0" lang="en-US" altLang="en-US" sz="2000" b="1" i="0" u="none" strike="noStrike" cap="none" normalizeH="0" dirty="0" smtClean="0">
                <a:ln>
                  <a:noFill/>
                </a:ln>
                <a:solidFill>
                  <a:srgbClr val="003F6C"/>
                </a:solidFill>
                <a:effectLst/>
              </a:rPr>
              <a:t> -- </a:t>
            </a:r>
            <a:r>
              <a:rPr kumimoji="0" lang="en-US" altLang="en-US" sz="2000" b="1" i="0" u="none" strike="noStrike" cap="none" normalizeH="0" baseline="0" dirty="0" smtClean="0">
                <a:ln>
                  <a:noFill/>
                </a:ln>
                <a:solidFill>
                  <a:srgbClr val="003F6C"/>
                </a:solidFill>
                <a:effectLst/>
              </a:rPr>
              <a:t>2019</a:t>
            </a:r>
          </a:p>
        </p:txBody>
      </p:sp>
      <p:sp>
        <p:nvSpPr>
          <p:cNvPr id="19" name="Text Box 13"/>
          <p:cNvSpPr txBox="1">
            <a:spLocks noChangeArrowheads="1"/>
          </p:cNvSpPr>
          <p:nvPr/>
        </p:nvSpPr>
        <p:spPr bwMode="auto">
          <a:xfrm>
            <a:off x="4935966" y="4773500"/>
            <a:ext cx="2319337" cy="1005840"/>
          </a:xfrm>
          <a:prstGeom prst="rect">
            <a:avLst/>
          </a:prstGeom>
          <a:solidFill>
            <a:schemeClr val="bg1">
              <a:lumMod val="85000"/>
            </a:schemeClr>
          </a:solidFill>
          <a:ln>
            <a:solidFill>
              <a:schemeClr val="tx2"/>
            </a:solidFill>
          </a:ln>
          <a:effectLst/>
          <a:extLst/>
        </p:spPr>
        <p:txBody>
          <a:bodyPr vert="horz" wrap="square" lIns="36576" tIns="36576" rIns="36576" bIns="36576" numCol="1" anchor="t" anchorCtr="0" compatLnSpc="1">
            <a:prstTxWarp prst="textNoShape">
              <a:avLst/>
            </a:prstTxWarp>
          </a:bodyPr>
          <a:lstStyle/>
          <a:p>
            <a:pPr marR="0" indent="0" algn="ctr" eaLnBrk="0" fontAlgn="base" hangingPunct="0">
              <a:lnSpc>
                <a:spcPct val="100000"/>
              </a:lnSpc>
              <a:spcBef>
                <a:spcPct val="0"/>
              </a:spcBef>
              <a:spcAft>
                <a:spcPct val="0"/>
              </a:spcAft>
              <a:buClrTx/>
              <a:buSzTx/>
              <a:buFontTx/>
              <a:buNone/>
              <a:tabLst/>
            </a:pPr>
            <a:r>
              <a:rPr lang="en-US" altLang="en-US" sz="2000" b="1" dirty="0" smtClean="0">
                <a:solidFill>
                  <a:srgbClr val="262626"/>
                </a:solidFill>
              </a:rPr>
              <a:t>Section 223 Demo ends </a:t>
            </a:r>
            <a:endParaRPr lang="en-US" altLang="en-US" sz="2000" b="1" dirty="0">
              <a:solidFill>
                <a:srgbClr val="262626"/>
              </a:solidFill>
            </a:endParaRPr>
          </a:p>
          <a:p>
            <a:pPr marR="0" indent="0" algn="ctr" eaLnBrk="0" fontAlgn="base" hangingPunct="0">
              <a:lnSpc>
                <a:spcPct val="100000"/>
              </a:lnSpc>
              <a:spcBef>
                <a:spcPct val="0"/>
              </a:spcBef>
              <a:spcAft>
                <a:spcPct val="0"/>
              </a:spcAft>
              <a:buClrTx/>
              <a:buSzTx/>
              <a:buFontTx/>
              <a:buNone/>
              <a:tabLst/>
            </a:pPr>
            <a:r>
              <a:rPr lang="en-US" altLang="en-US" sz="2000" b="1" dirty="0">
                <a:solidFill>
                  <a:srgbClr val="003F6C"/>
                </a:solidFill>
              </a:rPr>
              <a:t>June 30, 2019</a:t>
            </a:r>
          </a:p>
        </p:txBody>
      </p:sp>
      <p:sp>
        <p:nvSpPr>
          <p:cNvPr id="20" name="Text Box 13"/>
          <p:cNvSpPr txBox="1">
            <a:spLocks noChangeArrowheads="1"/>
          </p:cNvSpPr>
          <p:nvPr/>
        </p:nvSpPr>
        <p:spPr bwMode="auto">
          <a:xfrm>
            <a:off x="8911395" y="5077110"/>
            <a:ext cx="2319338" cy="1005840"/>
          </a:xfrm>
          <a:prstGeom prst="rect">
            <a:avLst/>
          </a:prstGeom>
          <a:solidFill>
            <a:schemeClr val="bg1">
              <a:lumMod val="85000"/>
            </a:schemeClr>
          </a:solidFill>
          <a:ln>
            <a:solidFill>
              <a:schemeClr val="tx2"/>
            </a:solidFill>
          </a:ln>
          <a:effectLs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b="1" dirty="0" smtClean="0">
                <a:solidFill>
                  <a:srgbClr val="262626"/>
                </a:solidFill>
              </a:rPr>
              <a:t>Section 223 report </a:t>
            </a:r>
            <a:r>
              <a:rPr lang="en-US" altLang="en-US" sz="2000" b="1" dirty="0">
                <a:solidFill>
                  <a:srgbClr val="262626"/>
                </a:solidFill>
              </a:rPr>
              <a:t>to </a:t>
            </a:r>
            <a:br>
              <a:rPr lang="en-US" altLang="en-US" sz="2000" b="1" dirty="0">
                <a:solidFill>
                  <a:srgbClr val="262626"/>
                </a:solidFill>
              </a:rPr>
            </a:br>
            <a:r>
              <a:rPr lang="en-US" altLang="en-US" sz="2000" b="1" dirty="0">
                <a:solidFill>
                  <a:srgbClr val="262626"/>
                </a:solidFill>
              </a:rPr>
              <a:t>Congress  </a:t>
            </a:r>
            <a:br>
              <a:rPr lang="en-US" altLang="en-US" sz="2000" b="1" dirty="0">
                <a:solidFill>
                  <a:srgbClr val="262626"/>
                </a:solidFill>
              </a:rPr>
            </a:br>
            <a:r>
              <a:rPr lang="en-US" altLang="en-US" sz="2000" b="1" dirty="0">
                <a:solidFill>
                  <a:srgbClr val="003F6C"/>
                </a:solidFill>
              </a:rPr>
              <a:t>December 2021</a:t>
            </a:r>
          </a:p>
        </p:txBody>
      </p:sp>
      <p:sp>
        <p:nvSpPr>
          <p:cNvPr id="29" name="AutoShape 2"/>
          <p:cNvSpPr>
            <a:spLocks noChangeArrowheads="1"/>
          </p:cNvSpPr>
          <p:nvPr/>
        </p:nvSpPr>
        <p:spPr bwMode="auto">
          <a:xfrm rot="16446055">
            <a:off x="7780597" y="876827"/>
            <a:ext cx="590378" cy="1734619"/>
          </a:xfrm>
          <a:prstGeom prst="downArrow">
            <a:avLst>
              <a:gd name="adj1" fmla="val 51333"/>
              <a:gd name="adj2" fmla="val 68190"/>
            </a:avLst>
          </a:prstGeom>
          <a:gradFill flip="none" rotWithShape="1">
            <a:gsLst>
              <a:gs pos="0">
                <a:schemeClr val="bg1">
                  <a:lumMod val="65000"/>
                  <a:alpha val="0"/>
                </a:schemeClr>
              </a:gs>
              <a:gs pos="51000">
                <a:schemeClr val="bg1">
                  <a:lumMod val="65000"/>
                  <a:alpha val="50000"/>
                </a:schemeClr>
              </a:gs>
              <a:gs pos="100000">
                <a:schemeClr val="bg1">
                  <a:lumMod val="65000"/>
                </a:schemeClr>
              </a:gs>
            </a:gsLst>
            <a:lin ang="5400000" scaled="1"/>
            <a:tileRect/>
          </a:gradFill>
          <a:ln>
            <a:noFill/>
          </a:ln>
          <a:effectLst/>
        </p:spPr>
        <p:txBody>
          <a:bodyPr vert="eaVert" wrap="square" lIns="36576" tIns="36576" rIns="36576" bIns="36576" numCol="1" anchor="t" anchorCtr="0" compatLnSpc="1">
            <a:prstTxWarp prst="textNoShape">
              <a:avLst/>
            </a:prstTxWarp>
          </a:bodyPr>
          <a:lstStyle/>
          <a:p>
            <a:endParaRPr lang="en-US" dirty="0"/>
          </a:p>
        </p:txBody>
      </p:sp>
      <p:sp>
        <p:nvSpPr>
          <p:cNvPr id="27" name="AutoShape 2"/>
          <p:cNvSpPr>
            <a:spLocks noChangeArrowheads="1"/>
          </p:cNvSpPr>
          <p:nvPr/>
        </p:nvSpPr>
        <p:spPr bwMode="auto">
          <a:xfrm rot="16482650">
            <a:off x="3791800" y="2589390"/>
            <a:ext cx="590378" cy="1734619"/>
          </a:xfrm>
          <a:prstGeom prst="downArrow">
            <a:avLst>
              <a:gd name="adj1" fmla="val 51333"/>
              <a:gd name="adj2" fmla="val 68190"/>
            </a:avLst>
          </a:prstGeom>
          <a:gradFill flip="none" rotWithShape="1">
            <a:gsLst>
              <a:gs pos="0">
                <a:schemeClr val="bg1">
                  <a:lumMod val="65000"/>
                  <a:alpha val="0"/>
                </a:schemeClr>
              </a:gs>
              <a:gs pos="51000">
                <a:schemeClr val="bg1">
                  <a:lumMod val="65000"/>
                  <a:alpha val="50000"/>
                </a:schemeClr>
              </a:gs>
              <a:gs pos="100000">
                <a:schemeClr val="bg1">
                  <a:lumMod val="65000"/>
                </a:schemeClr>
              </a:gs>
            </a:gsLst>
            <a:lin ang="5400000" scaled="1"/>
            <a:tileRect/>
          </a:gradFill>
          <a:ln>
            <a:noFill/>
          </a:ln>
          <a:effectLst/>
        </p:spPr>
        <p:txBody>
          <a:bodyPr vert="eaVert" wrap="square" lIns="36576" tIns="36576" rIns="36576" bIns="36576" numCol="1" anchor="t" anchorCtr="0" compatLnSpc="1">
            <a:prstTxWarp prst="textNoShape">
              <a:avLst/>
            </a:prstTxWarp>
          </a:bodyPr>
          <a:lstStyle/>
          <a:p>
            <a:endParaRPr lang="en-US" dirty="0"/>
          </a:p>
        </p:txBody>
      </p:sp>
      <p:sp>
        <p:nvSpPr>
          <p:cNvPr id="35" name="AutoShape 2"/>
          <p:cNvSpPr>
            <a:spLocks noChangeArrowheads="1"/>
          </p:cNvSpPr>
          <p:nvPr/>
        </p:nvSpPr>
        <p:spPr bwMode="auto">
          <a:xfrm rot="16482650">
            <a:off x="7768400" y="2881532"/>
            <a:ext cx="590378" cy="1734619"/>
          </a:xfrm>
          <a:prstGeom prst="downArrow">
            <a:avLst>
              <a:gd name="adj1" fmla="val 51333"/>
              <a:gd name="adj2" fmla="val 68190"/>
            </a:avLst>
          </a:prstGeom>
          <a:gradFill flip="none" rotWithShape="1">
            <a:gsLst>
              <a:gs pos="0">
                <a:schemeClr val="bg1">
                  <a:lumMod val="65000"/>
                  <a:alpha val="0"/>
                </a:schemeClr>
              </a:gs>
              <a:gs pos="51000">
                <a:schemeClr val="bg1">
                  <a:lumMod val="65000"/>
                  <a:alpha val="50000"/>
                </a:schemeClr>
              </a:gs>
              <a:gs pos="100000">
                <a:schemeClr val="bg1">
                  <a:lumMod val="65000"/>
                </a:schemeClr>
              </a:gs>
            </a:gsLst>
            <a:lin ang="5400000" scaled="1"/>
            <a:tileRect/>
          </a:gradFill>
          <a:ln>
            <a:noFill/>
          </a:ln>
          <a:effectLst/>
        </p:spPr>
        <p:txBody>
          <a:bodyPr vert="eaVert" wrap="square" lIns="36576" tIns="36576" rIns="36576" bIns="36576" numCol="1" anchor="t" anchorCtr="0" compatLnSpc="1">
            <a:prstTxWarp prst="textNoShape">
              <a:avLst/>
            </a:prstTxWarp>
          </a:bodyPr>
          <a:lstStyle/>
          <a:p>
            <a:endParaRPr lang="en-US" dirty="0"/>
          </a:p>
        </p:txBody>
      </p:sp>
      <p:sp>
        <p:nvSpPr>
          <p:cNvPr id="36" name="AutoShape 2"/>
          <p:cNvSpPr>
            <a:spLocks noChangeArrowheads="1"/>
          </p:cNvSpPr>
          <p:nvPr/>
        </p:nvSpPr>
        <p:spPr bwMode="auto">
          <a:xfrm rot="16482650">
            <a:off x="3791800" y="4303039"/>
            <a:ext cx="590378" cy="1734619"/>
          </a:xfrm>
          <a:prstGeom prst="downArrow">
            <a:avLst>
              <a:gd name="adj1" fmla="val 51333"/>
              <a:gd name="adj2" fmla="val 68190"/>
            </a:avLst>
          </a:prstGeom>
          <a:gradFill flip="none" rotWithShape="1">
            <a:gsLst>
              <a:gs pos="0">
                <a:schemeClr val="bg1">
                  <a:lumMod val="65000"/>
                  <a:alpha val="0"/>
                </a:schemeClr>
              </a:gs>
              <a:gs pos="51000">
                <a:schemeClr val="bg1">
                  <a:lumMod val="65000"/>
                  <a:alpha val="50000"/>
                </a:schemeClr>
              </a:gs>
              <a:gs pos="100000">
                <a:schemeClr val="bg1">
                  <a:lumMod val="65000"/>
                </a:schemeClr>
              </a:gs>
            </a:gsLst>
            <a:lin ang="5400000" scaled="1"/>
            <a:tileRect/>
          </a:gradFill>
          <a:ln>
            <a:noFill/>
          </a:ln>
          <a:effectLst/>
        </p:spPr>
        <p:txBody>
          <a:bodyPr vert="eaVert" wrap="square" lIns="36576" tIns="36576" rIns="36576" bIns="36576" numCol="1" anchor="t" anchorCtr="0" compatLnSpc="1">
            <a:prstTxWarp prst="textNoShape">
              <a:avLst/>
            </a:prstTxWarp>
          </a:bodyPr>
          <a:lstStyle/>
          <a:p>
            <a:endParaRPr lang="en-US" dirty="0"/>
          </a:p>
        </p:txBody>
      </p:sp>
      <p:sp>
        <p:nvSpPr>
          <p:cNvPr id="37" name="AutoShape 2"/>
          <p:cNvSpPr>
            <a:spLocks noChangeArrowheads="1"/>
          </p:cNvSpPr>
          <p:nvPr/>
        </p:nvSpPr>
        <p:spPr bwMode="auto">
          <a:xfrm rot="16482650">
            <a:off x="7766167" y="4605568"/>
            <a:ext cx="590378" cy="1734619"/>
          </a:xfrm>
          <a:prstGeom prst="downArrow">
            <a:avLst>
              <a:gd name="adj1" fmla="val 51333"/>
              <a:gd name="adj2" fmla="val 68190"/>
            </a:avLst>
          </a:prstGeom>
          <a:gradFill flip="none" rotWithShape="1">
            <a:gsLst>
              <a:gs pos="0">
                <a:schemeClr val="bg1">
                  <a:lumMod val="65000"/>
                  <a:alpha val="0"/>
                </a:schemeClr>
              </a:gs>
              <a:gs pos="51000">
                <a:schemeClr val="bg1">
                  <a:lumMod val="65000"/>
                  <a:alpha val="50000"/>
                </a:schemeClr>
              </a:gs>
              <a:gs pos="100000">
                <a:schemeClr val="bg1">
                  <a:lumMod val="65000"/>
                </a:schemeClr>
              </a:gs>
            </a:gsLst>
            <a:lin ang="5400000" scaled="1"/>
            <a:tileRect/>
          </a:gradFill>
          <a:ln>
            <a:noFill/>
          </a:ln>
          <a:effectLst/>
        </p:spPr>
        <p:txBody>
          <a:bodyPr vert="eaVert" wrap="square" lIns="36576" tIns="36576" rIns="36576" bIns="36576" numCol="1" anchor="t" anchorCtr="0" compatLnSpc="1">
            <a:prstTxWarp prst="textNoShape">
              <a:avLst/>
            </a:prstTxWarp>
          </a:bodyPr>
          <a:lstStyle/>
          <a:p>
            <a:endParaRPr lang="en-US" dirty="0"/>
          </a:p>
        </p:txBody>
      </p:sp>
      <p:sp>
        <p:nvSpPr>
          <p:cNvPr id="23" name="Date Placeholder 3"/>
          <p:cNvSpPr>
            <a:spLocks noGrp="1"/>
          </p:cNvSpPr>
          <p:nvPr>
            <p:ph type="dt" sz="half" idx="10"/>
          </p:nvPr>
        </p:nvSpPr>
        <p:spPr>
          <a:xfrm>
            <a:off x="838200" y="6356350"/>
            <a:ext cx="1358590" cy="365125"/>
          </a:xfrm>
        </p:spPr>
        <p:txBody>
          <a:bodyPr>
            <a:normAutofit/>
          </a:bodyPr>
          <a:lstStyle/>
          <a:p>
            <a:pPr marL="0" indent="0">
              <a:buNone/>
            </a:pPr>
            <a:fld id="{66C283A4-7960-4BFD-B3A5-A2CC5BB2A473}" type="datetime1">
              <a:rPr lang="en-US" sz="1200"/>
              <a:pPr marL="0" indent="0">
                <a:buNone/>
              </a:pPr>
              <a:t>8/8/2018</a:t>
            </a:fld>
            <a:endParaRPr lang="en-US" sz="1200" dirty="0"/>
          </a:p>
        </p:txBody>
      </p:sp>
      <p:sp>
        <p:nvSpPr>
          <p:cNvPr id="24" name="Slide Number Placeholder 5"/>
          <p:cNvSpPr txBox="1">
            <a:spLocks/>
          </p:cNvSpPr>
          <p:nvPr/>
        </p:nvSpPr>
        <p:spPr bwMode="black">
          <a:xfrm>
            <a:off x="9891132" y="6356350"/>
            <a:ext cx="14626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C3CEB5-B9E4-416C-9283-DE786C234DAD}" type="slidenum">
              <a:rPr lang="en-US" smtClean="0"/>
              <a:t>2</a:t>
            </a:fld>
            <a:endParaRPr lang="en-US" dirty="0"/>
          </a:p>
        </p:txBody>
      </p:sp>
      <p:sp>
        <p:nvSpPr>
          <p:cNvPr id="25" name="Footer Placeholder 4"/>
          <p:cNvSpPr txBox="1">
            <a:spLocks/>
          </p:cNvSpPr>
          <p:nvPr/>
        </p:nvSpPr>
        <p:spPr bwMode="black">
          <a:xfrm>
            <a:off x="3302177" y="6356349"/>
            <a:ext cx="5587647" cy="365125"/>
          </a:xfrm>
          <a:prstGeom prst="rect">
            <a:avLst/>
          </a:prstGeom>
        </p:spPr>
        <p:txBody>
          <a:bodyPr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Minnesota Department of Human Services | mn.gov/dhs</a:t>
            </a:r>
            <a:endParaRPr lang="en-US" dirty="0"/>
          </a:p>
        </p:txBody>
      </p:sp>
    </p:spTree>
    <p:extLst>
      <p:ext uri="{BB962C8B-B14F-4D97-AF65-F5344CB8AC3E}">
        <p14:creationId xmlns:p14="http://schemas.microsoft.com/office/powerpoint/2010/main" val="24405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dirty="0"/>
              <a:t>Minnesota 1115 </a:t>
            </a:r>
            <a:r>
              <a:rPr lang="en-US" altLang="en-US" dirty="0" smtClean="0"/>
              <a:t>Waiver </a:t>
            </a:r>
            <a:r>
              <a:rPr lang="en-US" altLang="en-US" dirty="0"/>
              <a:t>Demonstration Request </a:t>
            </a:r>
            <a:endParaRPr lang="en-US" dirty="0"/>
          </a:p>
        </p:txBody>
      </p:sp>
      <p:sp>
        <p:nvSpPr>
          <p:cNvPr id="3" name="Content Placeholder 2"/>
          <p:cNvSpPr>
            <a:spLocks noGrp="1"/>
          </p:cNvSpPr>
          <p:nvPr>
            <p:ph idx="1"/>
          </p:nvPr>
        </p:nvSpPr>
        <p:spPr/>
        <p:txBody>
          <a:bodyPr>
            <a:normAutofit/>
          </a:bodyPr>
          <a:lstStyle/>
          <a:p>
            <a:r>
              <a:rPr lang="en-US" dirty="0"/>
              <a:t>Continuation of 6 CCBHC demonstration sites </a:t>
            </a:r>
          </a:p>
          <a:p>
            <a:r>
              <a:rPr lang="en-US" dirty="0"/>
              <a:t>CCBHC will provide services or have agreements with a full range of </a:t>
            </a:r>
            <a:r>
              <a:rPr lang="en-US" dirty="0" smtClean="0"/>
              <a:t>SUD services based on ASAM </a:t>
            </a:r>
            <a:r>
              <a:rPr lang="en-US" dirty="0"/>
              <a:t>levels of </a:t>
            </a:r>
            <a:r>
              <a:rPr lang="en-US" dirty="0" smtClean="0"/>
              <a:t>care</a:t>
            </a:r>
            <a:endParaRPr lang="en-US" dirty="0"/>
          </a:p>
          <a:p>
            <a:r>
              <a:rPr lang="en-US" dirty="0" smtClean="0"/>
              <a:t>CCBHC </a:t>
            </a:r>
            <a:r>
              <a:rPr lang="en-US" dirty="0"/>
              <a:t>service and payment model will continue for duration of 1115 waiver (July 1, 2019 – June 30, 2023) </a:t>
            </a:r>
          </a:p>
          <a:p>
            <a:r>
              <a:rPr lang="en-US" dirty="0"/>
              <a:t>CCBHC evaluation plan and quality bonus program will continue for duration of 1115 waiver </a:t>
            </a:r>
          </a:p>
          <a:p>
            <a:pPr marL="0" indent="0">
              <a:buNone/>
            </a:pPr>
            <a:endParaRPr lang="en-US" dirty="0"/>
          </a:p>
        </p:txBody>
      </p:sp>
      <p:sp>
        <p:nvSpPr>
          <p:cNvPr id="5" name="Date Placeholder 3"/>
          <p:cNvSpPr>
            <a:spLocks noGrp="1"/>
          </p:cNvSpPr>
          <p:nvPr>
            <p:ph type="dt" sz="half" idx="10"/>
          </p:nvPr>
        </p:nvSpPr>
        <p:spPr>
          <a:xfrm>
            <a:off x="838200" y="6356350"/>
            <a:ext cx="1358590" cy="365125"/>
          </a:xfrm>
        </p:spPr>
        <p:txBody>
          <a:bodyPr/>
          <a:lstStyle/>
          <a:p>
            <a:fld id="{824D5D47-1752-4D84-8BFB-C2F71A34C932}" type="datetime1">
              <a:rPr lang="en-US" smtClean="0"/>
              <a:t>8/8/2018</a:t>
            </a:fld>
            <a:endParaRPr lang="en-US" dirty="0"/>
          </a:p>
        </p:txBody>
      </p:sp>
      <p:sp>
        <p:nvSpPr>
          <p:cNvPr id="6" name="Slide Number Placeholder 5"/>
          <p:cNvSpPr>
            <a:spLocks noGrp="1"/>
          </p:cNvSpPr>
          <p:nvPr>
            <p:ph type="sldNum" sz="quarter" idx="12"/>
          </p:nvPr>
        </p:nvSpPr>
        <p:spPr>
          <a:xfrm>
            <a:off x="9891132" y="6356350"/>
            <a:ext cx="1462668" cy="365125"/>
          </a:xfrm>
        </p:spPr>
        <p:txBody>
          <a:bodyPr/>
          <a:lstStyle/>
          <a:p>
            <a:fld id="{4FEF47E9-E250-461E-9E4E-4C69C93AF4B1}" type="slidenum">
              <a:rPr lang="en-US" smtClean="0"/>
              <a:t>3</a:t>
            </a:fld>
            <a:endParaRPr lang="en-US" dirty="0"/>
          </a:p>
        </p:txBody>
      </p:sp>
      <p:sp>
        <p:nvSpPr>
          <p:cNvPr id="7" name="Footer Placeholder 4"/>
          <p:cNvSpPr>
            <a:spLocks noGrp="1"/>
          </p:cNvSpPr>
          <p:nvPr>
            <p:ph type="ftr" sz="quarter" idx="3"/>
          </p:nvPr>
        </p:nvSpPr>
        <p:spPr>
          <a:xfrm>
            <a:off x="3302177" y="6356349"/>
            <a:ext cx="5587647" cy="365125"/>
          </a:xfrm>
        </p:spPr>
        <p:txBody>
          <a:bodyPr/>
          <a:lstStyle/>
          <a:p>
            <a:r>
              <a:rPr lang="en-US" dirty="0"/>
              <a:t>Minnesota Department of Human Services | mn.gov/dhs</a:t>
            </a:r>
          </a:p>
        </p:txBody>
      </p:sp>
    </p:spTree>
    <p:extLst>
      <p:ext uri="{BB962C8B-B14F-4D97-AF65-F5344CB8AC3E}">
        <p14:creationId xmlns:p14="http://schemas.microsoft.com/office/powerpoint/2010/main" val="374924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dirty="0" smtClean="0"/>
              <a:t>CCBHC Planning Considerations</a:t>
            </a:r>
            <a:endParaRPr lang="en-US" dirty="0"/>
          </a:p>
        </p:txBody>
      </p:sp>
      <p:sp>
        <p:nvSpPr>
          <p:cNvPr id="3" name="Content Placeholder 2"/>
          <p:cNvSpPr>
            <a:spLocks noGrp="1"/>
          </p:cNvSpPr>
          <p:nvPr>
            <p:ph idx="1"/>
          </p:nvPr>
        </p:nvSpPr>
        <p:spPr/>
        <p:txBody>
          <a:bodyPr>
            <a:normAutofit/>
          </a:bodyPr>
          <a:lstStyle/>
          <a:p>
            <a:r>
              <a:rPr lang="en-US" dirty="0" smtClean="0"/>
              <a:t>Federal authority</a:t>
            </a:r>
            <a:endParaRPr lang="en-US" dirty="0"/>
          </a:p>
          <a:p>
            <a:r>
              <a:rPr lang="en-US" dirty="0" smtClean="0"/>
              <a:t>State and provider capacity/readiness</a:t>
            </a:r>
            <a:endParaRPr lang="en-US" dirty="0"/>
          </a:p>
          <a:p>
            <a:r>
              <a:rPr lang="en-US" dirty="0"/>
              <a:t>SAMHSA </a:t>
            </a:r>
            <a:r>
              <a:rPr lang="en-US" dirty="0" smtClean="0"/>
              <a:t>grants</a:t>
            </a:r>
          </a:p>
          <a:p>
            <a:r>
              <a:rPr lang="en-US" dirty="0" smtClean="0"/>
              <a:t>Demonstration project findings</a:t>
            </a:r>
          </a:p>
          <a:p>
            <a:r>
              <a:rPr lang="en-US" dirty="0" smtClean="0"/>
              <a:t>Experience of other demonstration states</a:t>
            </a:r>
          </a:p>
          <a:p>
            <a:r>
              <a:rPr lang="en-US" dirty="0"/>
              <a:t>Congressional action </a:t>
            </a:r>
          </a:p>
          <a:p>
            <a:pPr marL="0" indent="0">
              <a:buNone/>
            </a:pPr>
            <a:endParaRPr lang="en-US" dirty="0"/>
          </a:p>
        </p:txBody>
      </p:sp>
      <p:sp>
        <p:nvSpPr>
          <p:cNvPr id="5" name="Date Placeholder 3"/>
          <p:cNvSpPr>
            <a:spLocks noGrp="1"/>
          </p:cNvSpPr>
          <p:nvPr>
            <p:ph type="dt" sz="half" idx="10"/>
          </p:nvPr>
        </p:nvSpPr>
        <p:spPr>
          <a:xfrm>
            <a:off x="838200" y="6356350"/>
            <a:ext cx="1358590" cy="365125"/>
          </a:xfrm>
        </p:spPr>
        <p:txBody>
          <a:bodyPr/>
          <a:lstStyle/>
          <a:p>
            <a:fld id="{824D5D47-1752-4D84-8BFB-C2F71A34C932}" type="datetime1">
              <a:rPr lang="en-US" smtClean="0"/>
              <a:t>8/8/2018</a:t>
            </a:fld>
            <a:endParaRPr lang="en-US" dirty="0"/>
          </a:p>
        </p:txBody>
      </p:sp>
      <p:sp>
        <p:nvSpPr>
          <p:cNvPr id="6" name="Slide Number Placeholder 5"/>
          <p:cNvSpPr>
            <a:spLocks noGrp="1"/>
          </p:cNvSpPr>
          <p:nvPr>
            <p:ph type="sldNum" sz="quarter" idx="12"/>
          </p:nvPr>
        </p:nvSpPr>
        <p:spPr>
          <a:xfrm>
            <a:off x="9891132" y="6356350"/>
            <a:ext cx="1462668" cy="365125"/>
          </a:xfrm>
        </p:spPr>
        <p:txBody>
          <a:bodyPr/>
          <a:lstStyle/>
          <a:p>
            <a:fld id="{4FEF47E9-E250-461E-9E4E-4C69C93AF4B1}" type="slidenum">
              <a:rPr lang="en-US" smtClean="0"/>
              <a:t>4</a:t>
            </a:fld>
            <a:endParaRPr lang="en-US" dirty="0"/>
          </a:p>
        </p:txBody>
      </p:sp>
      <p:sp>
        <p:nvSpPr>
          <p:cNvPr id="7" name="Footer Placeholder 4"/>
          <p:cNvSpPr>
            <a:spLocks noGrp="1"/>
          </p:cNvSpPr>
          <p:nvPr>
            <p:ph type="ftr" sz="quarter" idx="3"/>
          </p:nvPr>
        </p:nvSpPr>
        <p:spPr>
          <a:xfrm>
            <a:off x="3302177" y="6356349"/>
            <a:ext cx="5587647" cy="365125"/>
          </a:xfrm>
        </p:spPr>
        <p:txBody>
          <a:bodyPr/>
          <a:lstStyle/>
          <a:p>
            <a:r>
              <a:rPr lang="en-US" dirty="0"/>
              <a:t>Minnesota Department of Human Services | mn.gov/dhs</a:t>
            </a:r>
          </a:p>
        </p:txBody>
      </p:sp>
    </p:spTree>
    <p:extLst>
      <p:ext uri="{BB962C8B-B14F-4D97-AF65-F5344CB8AC3E}">
        <p14:creationId xmlns:p14="http://schemas.microsoft.com/office/powerpoint/2010/main" val="199749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dirty="0" smtClean="0"/>
              <a:t>2019 CCBHC Expansion Planning</a:t>
            </a:r>
            <a:endParaRPr lang="en-US" dirty="0"/>
          </a:p>
        </p:txBody>
      </p:sp>
      <p:sp>
        <p:nvSpPr>
          <p:cNvPr id="3" name="Content Placeholder 2"/>
          <p:cNvSpPr>
            <a:spLocks noGrp="1"/>
          </p:cNvSpPr>
          <p:nvPr>
            <p:ph idx="1"/>
          </p:nvPr>
        </p:nvSpPr>
        <p:spPr/>
        <p:txBody>
          <a:bodyPr>
            <a:normAutofit/>
          </a:bodyPr>
          <a:lstStyle/>
          <a:p>
            <a:r>
              <a:rPr lang="en-US" dirty="0" smtClean="0"/>
              <a:t>Three additional CCBHCs over two years</a:t>
            </a:r>
          </a:p>
          <a:p>
            <a:pPr lvl="1"/>
            <a:r>
              <a:rPr lang="en-US" dirty="0" smtClean="0"/>
              <a:t>One clinic certified/operating in FY 20 (Summer/Fall 2019)</a:t>
            </a:r>
          </a:p>
          <a:p>
            <a:pPr lvl="1"/>
            <a:r>
              <a:rPr lang="en-US" dirty="0" smtClean="0"/>
              <a:t>Two additional clinics certified/operating in FY 21 </a:t>
            </a:r>
            <a:r>
              <a:rPr lang="en-US" dirty="0"/>
              <a:t>(Summer/Fall </a:t>
            </a:r>
            <a:r>
              <a:rPr lang="en-US" dirty="0" smtClean="0"/>
              <a:t>2020)</a:t>
            </a:r>
            <a:endParaRPr lang="en-US" dirty="0"/>
          </a:p>
          <a:p>
            <a:r>
              <a:rPr lang="en-US" dirty="0"/>
              <a:t>SAMHSA grant </a:t>
            </a:r>
            <a:r>
              <a:rPr lang="en-US" dirty="0" smtClean="0"/>
              <a:t>recipients</a:t>
            </a:r>
          </a:p>
          <a:p>
            <a:r>
              <a:rPr lang="en-US" dirty="0" smtClean="0"/>
              <a:t>1115 waiver authority </a:t>
            </a:r>
            <a:r>
              <a:rPr lang="en-US" dirty="0"/>
              <a:t>to continue </a:t>
            </a:r>
            <a:r>
              <a:rPr lang="en-US" dirty="0" smtClean="0"/>
              <a:t>evaluation</a:t>
            </a:r>
          </a:p>
          <a:p>
            <a:r>
              <a:rPr lang="en-US" dirty="0" smtClean="0"/>
              <a:t>State planning grants (~$100k each) </a:t>
            </a:r>
            <a:endParaRPr lang="en-US" dirty="0"/>
          </a:p>
          <a:p>
            <a:pPr marL="0" indent="0">
              <a:buNone/>
            </a:pPr>
            <a:endParaRPr lang="en-US" dirty="0"/>
          </a:p>
        </p:txBody>
      </p:sp>
      <p:sp>
        <p:nvSpPr>
          <p:cNvPr id="5" name="Date Placeholder 3"/>
          <p:cNvSpPr>
            <a:spLocks noGrp="1"/>
          </p:cNvSpPr>
          <p:nvPr>
            <p:ph type="dt" sz="half" idx="10"/>
          </p:nvPr>
        </p:nvSpPr>
        <p:spPr>
          <a:xfrm>
            <a:off x="838200" y="6356350"/>
            <a:ext cx="1358590" cy="365125"/>
          </a:xfrm>
        </p:spPr>
        <p:txBody>
          <a:bodyPr/>
          <a:lstStyle/>
          <a:p>
            <a:fld id="{824D5D47-1752-4D84-8BFB-C2F71A34C932}" type="datetime1">
              <a:rPr lang="en-US" smtClean="0"/>
              <a:t>8/8/2018</a:t>
            </a:fld>
            <a:endParaRPr lang="en-US" dirty="0"/>
          </a:p>
        </p:txBody>
      </p:sp>
      <p:sp>
        <p:nvSpPr>
          <p:cNvPr id="6" name="Slide Number Placeholder 5"/>
          <p:cNvSpPr>
            <a:spLocks noGrp="1"/>
          </p:cNvSpPr>
          <p:nvPr>
            <p:ph type="sldNum" sz="quarter" idx="12"/>
          </p:nvPr>
        </p:nvSpPr>
        <p:spPr>
          <a:xfrm>
            <a:off x="9891132" y="6356350"/>
            <a:ext cx="1462668" cy="365125"/>
          </a:xfrm>
        </p:spPr>
        <p:txBody>
          <a:bodyPr/>
          <a:lstStyle/>
          <a:p>
            <a:fld id="{4FEF47E9-E250-461E-9E4E-4C69C93AF4B1}" type="slidenum">
              <a:rPr lang="en-US" smtClean="0"/>
              <a:t>5</a:t>
            </a:fld>
            <a:endParaRPr lang="en-US" dirty="0"/>
          </a:p>
        </p:txBody>
      </p:sp>
      <p:sp>
        <p:nvSpPr>
          <p:cNvPr id="7" name="Footer Placeholder 4"/>
          <p:cNvSpPr>
            <a:spLocks noGrp="1"/>
          </p:cNvSpPr>
          <p:nvPr>
            <p:ph type="ftr" sz="quarter" idx="3"/>
          </p:nvPr>
        </p:nvSpPr>
        <p:spPr>
          <a:xfrm>
            <a:off x="3302177" y="6356349"/>
            <a:ext cx="5587647" cy="365125"/>
          </a:xfrm>
        </p:spPr>
        <p:txBody>
          <a:bodyPr/>
          <a:lstStyle/>
          <a:p>
            <a:r>
              <a:rPr lang="en-US" dirty="0"/>
              <a:t>Minnesota Department of Human Services | mn.gov/dhs</a:t>
            </a:r>
          </a:p>
        </p:txBody>
      </p:sp>
    </p:spTree>
    <p:extLst>
      <p:ext uri="{BB962C8B-B14F-4D97-AF65-F5344CB8AC3E}">
        <p14:creationId xmlns:p14="http://schemas.microsoft.com/office/powerpoint/2010/main" val="318278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CCBHC Statute Clean-up</a:t>
            </a:r>
            <a:endParaRPr lang="en-US" dirty="0"/>
          </a:p>
        </p:txBody>
      </p:sp>
      <p:sp>
        <p:nvSpPr>
          <p:cNvPr id="3" name="Content Placeholder 2"/>
          <p:cNvSpPr>
            <a:spLocks noGrp="1"/>
          </p:cNvSpPr>
          <p:nvPr>
            <p:ph idx="1"/>
          </p:nvPr>
        </p:nvSpPr>
        <p:spPr/>
        <p:txBody>
          <a:bodyPr>
            <a:normAutofit/>
          </a:bodyPr>
          <a:lstStyle/>
          <a:p>
            <a:pPr lvl="0"/>
            <a:r>
              <a:rPr lang="en-US" dirty="0"/>
              <a:t>Integrated Treatment for Co-occurring </a:t>
            </a:r>
            <a:r>
              <a:rPr lang="en-US" dirty="0" smtClean="0"/>
              <a:t>Disorder (IDDT) Certification</a:t>
            </a:r>
          </a:p>
          <a:p>
            <a:pPr lvl="0"/>
            <a:r>
              <a:rPr lang="en-US" dirty="0" smtClean="0"/>
              <a:t>Clarify requirement </a:t>
            </a:r>
            <a:r>
              <a:rPr lang="en-US" dirty="0"/>
              <a:t>of serving all </a:t>
            </a:r>
            <a:r>
              <a:rPr lang="en-US" dirty="0" smtClean="0"/>
              <a:t>ages</a:t>
            </a:r>
          </a:p>
          <a:p>
            <a:pPr lvl="0"/>
            <a:r>
              <a:rPr lang="en-US" dirty="0" smtClean="0"/>
              <a:t>Update SUD licensure references from </a:t>
            </a:r>
            <a:r>
              <a:rPr lang="en-US" dirty="0"/>
              <a:t>Rule 31 to 245G </a:t>
            </a:r>
            <a:endParaRPr lang="en-US" dirty="0" smtClean="0"/>
          </a:p>
          <a:p>
            <a:pPr lvl="0"/>
            <a:r>
              <a:rPr lang="en-US" dirty="0" smtClean="0"/>
              <a:t>Define </a:t>
            </a:r>
            <a:r>
              <a:rPr lang="en-US" dirty="0"/>
              <a:t>Minnesota’s SUD services as providing all ASAM levels of outpatient services – ties into the 1115 requirements for providing all ASAM levels of care</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8/8/2018</a:t>
            </a:fld>
            <a:endParaRPr lang="en-US" dirty="0"/>
          </a:p>
        </p:txBody>
      </p:sp>
      <p:sp>
        <p:nvSpPr>
          <p:cNvPr id="5" name="Footer Placeholder 4"/>
          <p:cNvSpPr>
            <a:spLocks noGrp="1"/>
          </p:cNvSpPr>
          <p:nvPr>
            <p:ph type="ftr" sz="quarter" idx="3"/>
          </p:nvPr>
        </p:nvSpPr>
        <p:spPr/>
        <p:txBody>
          <a:bodyPr/>
          <a:lstStyle/>
          <a:p>
            <a:r>
              <a:rPr lang="en-US" dirty="0" smtClean="0"/>
              <a:t>CCBHC 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80935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Planning</a:t>
            </a:r>
            <a:endParaRPr lang="en-US" dirty="0"/>
          </a:p>
        </p:txBody>
      </p:sp>
      <p:sp>
        <p:nvSpPr>
          <p:cNvPr id="3" name="Content Placeholder 2"/>
          <p:cNvSpPr>
            <a:spLocks noGrp="1"/>
          </p:cNvSpPr>
          <p:nvPr>
            <p:ph idx="1"/>
          </p:nvPr>
        </p:nvSpPr>
        <p:spPr/>
        <p:txBody>
          <a:bodyPr/>
          <a:lstStyle/>
          <a:p>
            <a:r>
              <a:rPr lang="en-US" dirty="0"/>
              <a:t>CCBHC </a:t>
            </a:r>
            <a:r>
              <a:rPr lang="en-US" dirty="0" smtClean="0"/>
              <a:t>licensing standards (Uniform Standards phase 2)</a:t>
            </a:r>
          </a:p>
          <a:p>
            <a:r>
              <a:rPr lang="en-US" dirty="0"/>
              <a:t>Medicare/Medicaid crossover claims – future </a:t>
            </a:r>
            <a:r>
              <a:rPr lang="en-US" dirty="0" smtClean="0"/>
              <a:t>handling</a:t>
            </a:r>
          </a:p>
          <a:p>
            <a:r>
              <a:rPr lang="en-US" dirty="0" smtClean="0"/>
              <a:t>Integrate CCBHC payments into DHS systems (MMIS)</a:t>
            </a:r>
          </a:p>
          <a:p>
            <a:r>
              <a:rPr lang="en-US" dirty="0"/>
              <a:t>State Plan </a:t>
            </a:r>
            <a:r>
              <a:rPr lang="en-US" dirty="0" smtClean="0"/>
              <a:t>Amendment</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8/8/2018</a:t>
            </a:fld>
            <a:endParaRPr lang="en-US" dirty="0"/>
          </a:p>
        </p:txBody>
      </p:sp>
      <p:sp>
        <p:nvSpPr>
          <p:cNvPr id="5" name="Footer Placeholder 4"/>
          <p:cNvSpPr>
            <a:spLocks noGrp="1"/>
          </p:cNvSpPr>
          <p:nvPr>
            <p:ph type="ftr" sz="quarter" idx="3"/>
          </p:nvPr>
        </p:nvSpPr>
        <p:spPr/>
        <p:txBody>
          <a:bodyPr/>
          <a:lstStyle/>
          <a:p>
            <a:r>
              <a:rPr lang="en-US" dirty="0" smtClean="0"/>
              <a:t>CCBHC 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36913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Text Placeholder 2"/>
          <p:cNvSpPr>
            <a:spLocks noGrp="1"/>
          </p:cNvSpPr>
          <p:nvPr>
            <p:ph type="body" sz="quarter" idx="13"/>
          </p:nvPr>
        </p:nvSpPr>
        <p:spPr/>
        <p:txBody>
          <a:bodyPr/>
          <a:lstStyle/>
          <a:p>
            <a:r>
              <a:rPr lang="en-US" sz="3200" b="1" dirty="0" smtClean="0"/>
              <a:t>Matt Burdick</a:t>
            </a:r>
            <a:endParaRPr lang="en-US" sz="3200" b="1" dirty="0"/>
          </a:p>
          <a:p>
            <a:r>
              <a:rPr lang="en-US" sz="2800" i="1" dirty="0" smtClean="0"/>
              <a:t>Matthew.Burdick@state.mn.us</a:t>
            </a:r>
            <a:endParaRPr lang="en-US" sz="2800" i="1" dirty="0"/>
          </a:p>
          <a:p>
            <a:r>
              <a:rPr lang="en-US" sz="2800" dirty="0" smtClean="0"/>
              <a:t>651-431-4858</a:t>
            </a:r>
            <a:endParaRPr lang="en-US" sz="2800" dirty="0"/>
          </a:p>
        </p:txBody>
      </p:sp>
    </p:spTree>
    <p:extLst>
      <p:ext uri="{BB962C8B-B14F-4D97-AF65-F5344CB8AC3E}">
        <p14:creationId xmlns:p14="http://schemas.microsoft.com/office/powerpoint/2010/main" val="41196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Read-Only]" id="{42D4ED6B-2B4B-4272-9432-DD6EEB14C343}" vid="{F2D610BD-0060-4D77-BBCB-3DF0E5863F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621E7E8A2548920A195F4B6E9BB7" ma:contentTypeVersion="1" ma:contentTypeDescription="Create a new document." ma:contentTypeScope="" ma:versionID="cc2e543baedf92ac7b02605779f4ccb6">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78B604-9059-4F1C-B8E2-C96A71A964D2}">
  <ds:schemaRefs>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16B0B024-72D6-4E9F-B2C8-6BEFBB656E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new</Template>
  <TotalTime>3622</TotalTime>
  <Words>758</Words>
  <Application>Microsoft Office PowerPoint</Application>
  <PresentationFormat>Widescreen</PresentationFormat>
  <Paragraphs>94</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NeueHaasGroteskText Std</vt:lpstr>
      <vt:lpstr>MN.IT</vt:lpstr>
      <vt:lpstr>Certified Community Behavioral Health Clinics  Planning for Sustainability and Expansion</vt:lpstr>
      <vt:lpstr>PowerPoint Presentation</vt:lpstr>
      <vt:lpstr>Minnesota 1115 Waiver Demonstration Request </vt:lpstr>
      <vt:lpstr>CCBHC Planning Considerations</vt:lpstr>
      <vt:lpstr>2019 CCBHC Expansion Planning</vt:lpstr>
      <vt:lpstr>2019 CCBHC Statute Clean-up</vt:lpstr>
      <vt:lpstr>Long Term Planning</vt:lpstr>
      <vt:lpstr>Questions? </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Certified Community Behavioral Health Clinic:  The future of Minnesota’s behavioral health services</dc:title>
  <dc:subject>PowerPoint Template</dc:subject>
  <dc:creator>Burleson, William E (DHS)</dc:creator>
  <cp:keywords/>
  <dc:description>Version 1.1, Released 8-2016</dc:description>
  <cp:lastModifiedBy>Burdick, Matthew</cp:lastModifiedBy>
  <cp:revision>132</cp:revision>
  <cp:lastPrinted>2018-05-02T21:49:25Z</cp:lastPrinted>
  <dcterms:created xsi:type="dcterms:W3CDTF">2018-03-29T13:39:14Z</dcterms:created>
  <dcterms:modified xsi:type="dcterms:W3CDTF">2018-08-08T15:05:23Z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0x0101003B84621E7E8A2548920A195F4B6E9BB7</vt:lpwstr>
  </property>
</Properties>
</file>